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21" r:id="rId2"/>
    <p:sldId id="465" r:id="rId3"/>
    <p:sldId id="453" r:id="rId4"/>
    <p:sldId id="463" r:id="rId5"/>
    <p:sldId id="408" r:id="rId6"/>
    <p:sldId id="336" r:id="rId7"/>
    <p:sldId id="431" r:id="rId8"/>
    <p:sldId id="432" r:id="rId9"/>
    <p:sldId id="433" r:id="rId10"/>
    <p:sldId id="434" r:id="rId11"/>
    <p:sldId id="435" r:id="rId12"/>
    <p:sldId id="436" r:id="rId13"/>
    <p:sldId id="402" r:id="rId14"/>
    <p:sldId id="438" r:id="rId15"/>
    <p:sldId id="469" r:id="rId16"/>
    <p:sldId id="470" r:id="rId17"/>
    <p:sldId id="471" r:id="rId18"/>
    <p:sldId id="472" r:id="rId19"/>
    <p:sldId id="473" r:id="rId20"/>
    <p:sldId id="474" r:id="rId21"/>
    <p:sldId id="466" r:id="rId22"/>
    <p:sldId id="467" r:id="rId23"/>
    <p:sldId id="277" r:id="rId24"/>
  </p:sldIdLst>
  <p:sldSz cx="9144000" cy="6858000" type="screen4x3"/>
  <p:notesSz cx="10234613" cy="7099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Rivas" initials="PR" lastIdx="10" clrIdx="0">
    <p:extLst>
      <p:ext uri="{19B8F6BF-5375-455C-9EA6-DF929625EA0E}">
        <p15:presenceInfo xmlns:p15="http://schemas.microsoft.com/office/powerpoint/2012/main" userId="f2b83aa74a4848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700"/>
    <a:srgbClr val="F79747"/>
    <a:srgbClr val="6D6D6F"/>
    <a:srgbClr val="AAD327"/>
    <a:srgbClr val="B3DA36"/>
    <a:srgbClr val="BCFF4F"/>
    <a:srgbClr val="1D86AB"/>
    <a:srgbClr val="80CEE9"/>
    <a:srgbClr val="92B1D6"/>
    <a:srgbClr val="82A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75583" autoAdjust="0"/>
  </p:normalViewPr>
  <p:slideViewPr>
    <p:cSldViewPr>
      <p:cViewPr varScale="1">
        <p:scale>
          <a:sx n="115" d="100"/>
          <a:sy n="115" d="100"/>
        </p:scale>
        <p:origin x="9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435304" cy="35458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797022" y="0"/>
            <a:ext cx="4435304" cy="354580"/>
          </a:xfrm>
          <a:prstGeom prst="rect">
            <a:avLst/>
          </a:prstGeom>
        </p:spPr>
        <p:txBody>
          <a:bodyPr vert="horz" lIns="91440" tIns="45720" rIns="91440" bIns="45720" rtlCol="0"/>
          <a:lstStyle>
            <a:lvl1pPr algn="r">
              <a:defRPr sz="1200"/>
            </a:lvl1pPr>
          </a:lstStyle>
          <a:p>
            <a:fld id="{C1C5C917-4DB9-4D90-BF0F-573A708D4E0D}" type="datetimeFigureOut">
              <a:rPr lang="es-ES" smtClean="0"/>
              <a:pPr/>
              <a:t>18/05/2017</a:t>
            </a:fld>
            <a:endParaRPr lang="es-ES"/>
          </a:p>
        </p:txBody>
      </p:sp>
      <p:sp>
        <p:nvSpPr>
          <p:cNvPr id="4" name="3 Marcador de pie de página"/>
          <p:cNvSpPr>
            <a:spLocks noGrp="1"/>
          </p:cNvSpPr>
          <p:nvPr>
            <p:ph type="ftr" sz="quarter" idx="2"/>
          </p:nvPr>
        </p:nvSpPr>
        <p:spPr>
          <a:xfrm>
            <a:off x="1" y="6743619"/>
            <a:ext cx="4435304" cy="35458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797022" y="6743619"/>
            <a:ext cx="4435304" cy="354580"/>
          </a:xfrm>
          <a:prstGeom prst="rect">
            <a:avLst/>
          </a:prstGeom>
        </p:spPr>
        <p:txBody>
          <a:bodyPr vert="horz" lIns="91440" tIns="45720" rIns="91440" bIns="45720" rtlCol="0" anchor="b"/>
          <a:lstStyle>
            <a:lvl1pPr algn="r">
              <a:defRPr sz="1200"/>
            </a:lvl1pPr>
          </a:lstStyle>
          <a:p>
            <a:fld id="{80BCF67A-D44B-4040-BF3E-1628898E7B56}" type="slidenum">
              <a:rPr lang="es-ES" smtClean="0"/>
              <a:pPr/>
              <a:t>‹Nº›</a:t>
            </a:fld>
            <a:endParaRPr lang="es-ES"/>
          </a:p>
        </p:txBody>
      </p:sp>
    </p:spTree>
    <p:extLst>
      <p:ext uri="{BB962C8B-B14F-4D97-AF65-F5344CB8AC3E}">
        <p14:creationId xmlns:p14="http://schemas.microsoft.com/office/powerpoint/2010/main" val="392745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4434998" cy="354965"/>
          </a:xfrm>
          <a:prstGeom prst="rect">
            <a:avLst/>
          </a:prstGeom>
        </p:spPr>
        <p:txBody>
          <a:bodyPr vert="horz" lIns="94768" tIns="47384" rIns="94768" bIns="47384" rtlCol="0"/>
          <a:lstStyle>
            <a:lvl1pPr algn="l">
              <a:defRPr sz="1200"/>
            </a:lvl1pPr>
          </a:lstStyle>
          <a:p>
            <a:endParaRPr lang="es-ES"/>
          </a:p>
        </p:txBody>
      </p:sp>
      <p:sp>
        <p:nvSpPr>
          <p:cNvPr id="3" name="2 Marcador de fecha"/>
          <p:cNvSpPr>
            <a:spLocks noGrp="1"/>
          </p:cNvSpPr>
          <p:nvPr>
            <p:ph type="dt" idx="1"/>
          </p:nvPr>
        </p:nvSpPr>
        <p:spPr>
          <a:xfrm>
            <a:off x="5797248" y="0"/>
            <a:ext cx="4434998" cy="354965"/>
          </a:xfrm>
          <a:prstGeom prst="rect">
            <a:avLst/>
          </a:prstGeom>
        </p:spPr>
        <p:txBody>
          <a:bodyPr vert="horz" lIns="94768" tIns="47384" rIns="94768" bIns="47384" rtlCol="0"/>
          <a:lstStyle>
            <a:lvl1pPr algn="r">
              <a:defRPr sz="1200"/>
            </a:lvl1pPr>
          </a:lstStyle>
          <a:p>
            <a:fld id="{0158B954-109A-4153-8F94-1AB23F66832A}" type="datetimeFigureOut">
              <a:rPr lang="es-ES" smtClean="0"/>
              <a:pPr/>
              <a:t>18/05/2017</a:t>
            </a:fld>
            <a:endParaRPr lang="es-ES"/>
          </a:p>
        </p:txBody>
      </p:sp>
      <p:sp>
        <p:nvSpPr>
          <p:cNvPr id="4" name="3 Marcador de imagen de diapositiva"/>
          <p:cNvSpPr>
            <a:spLocks noGrp="1" noRot="1" noChangeAspect="1"/>
          </p:cNvSpPr>
          <p:nvPr>
            <p:ph type="sldImg" idx="2"/>
          </p:nvPr>
        </p:nvSpPr>
        <p:spPr>
          <a:xfrm>
            <a:off x="3343275" y="533400"/>
            <a:ext cx="3548063" cy="2660650"/>
          </a:xfrm>
          <a:prstGeom prst="rect">
            <a:avLst/>
          </a:prstGeom>
          <a:noFill/>
          <a:ln w="12700">
            <a:solidFill>
              <a:prstClr val="black"/>
            </a:solidFill>
          </a:ln>
        </p:spPr>
        <p:txBody>
          <a:bodyPr vert="horz" lIns="94768" tIns="47384" rIns="94768" bIns="47384" rtlCol="0" anchor="ctr"/>
          <a:lstStyle/>
          <a:p>
            <a:endParaRPr lang="es-ES"/>
          </a:p>
        </p:txBody>
      </p:sp>
      <p:sp>
        <p:nvSpPr>
          <p:cNvPr id="5" name="4 Marcador de notas"/>
          <p:cNvSpPr>
            <a:spLocks noGrp="1"/>
          </p:cNvSpPr>
          <p:nvPr>
            <p:ph type="body" sz="quarter" idx="3"/>
          </p:nvPr>
        </p:nvSpPr>
        <p:spPr>
          <a:xfrm>
            <a:off x="1023463" y="3372168"/>
            <a:ext cx="8187690" cy="3194685"/>
          </a:xfrm>
          <a:prstGeom prst="rect">
            <a:avLst/>
          </a:prstGeom>
        </p:spPr>
        <p:txBody>
          <a:bodyPr vert="horz" lIns="94768" tIns="47384" rIns="94768" bIns="4738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2" y="6743103"/>
            <a:ext cx="4434998" cy="354965"/>
          </a:xfrm>
          <a:prstGeom prst="rect">
            <a:avLst/>
          </a:prstGeom>
        </p:spPr>
        <p:txBody>
          <a:bodyPr vert="horz" lIns="94768" tIns="47384" rIns="94768" bIns="47384"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797248" y="6743103"/>
            <a:ext cx="4434998" cy="354965"/>
          </a:xfrm>
          <a:prstGeom prst="rect">
            <a:avLst/>
          </a:prstGeom>
        </p:spPr>
        <p:txBody>
          <a:bodyPr vert="horz" lIns="94768" tIns="47384" rIns="94768" bIns="47384" rtlCol="0" anchor="b"/>
          <a:lstStyle>
            <a:lvl1pPr algn="r">
              <a:defRPr sz="1200"/>
            </a:lvl1pPr>
          </a:lstStyle>
          <a:p>
            <a:fld id="{D25AAD2B-026D-4756-ACCB-698FE878101C}" type="slidenum">
              <a:rPr lang="es-ES" smtClean="0"/>
              <a:pPr/>
              <a:t>‹Nº›</a:t>
            </a:fld>
            <a:endParaRPr lang="es-ES"/>
          </a:p>
        </p:txBody>
      </p:sp>
    </p:spTree>
    <p:extLst>
      <p:ext uri="{BB962C8B-B14F-4D97-AF65-F5344CB8AC3E}">
        <p14:creationId xmlns:p14="http://schemas.microsoft.com/office/powerpoint/2010/main" val="400160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25AAD2B-026D-4756-ACCB-698FE878101C}" type="slidenum">
              <a:rPr lang="es-ES" smtClean="0"/>
              <a:pPr/>
              <a:t>1</a:t>
            </a:fld>
            <a:endParaRPr lang="es-ES"/>
          </a:p>
        </p:txBody>
      </p:sp>
    </p:spTree>
    <p:extLst>
      <p:ext uri="{BB962C8B-B14F-4D97-AF65-F5344CB8AC3E}">
        <p14:creationId xmlns:p14="http://schemas.microsoft.com/office/powerpoint/2010/main" val="41519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11</a:t>
            </a:fld>
            <a:endParaRPr lang="es-ES"/>
          </a:p>
        </p:txBody>
      </p:sp>
    </p:spTree>
    <p:extLst>
      <p:ext uri="{BB962C8B-B14F-4D97-AF65-F5344CB8AC3E}">
        <p14:creationId xmlns:p14="http://schemas.microsoft.com/office/powerpoint/2010/main" val="97443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12</a:t>
            </a:fld>
            <a:endParaRPr lang="es-ES"/>
          </a:p>
        </p:txBody>
      </p:sp>
    </p:spTree>
    <p:extLst>
      <p:ext uri="{BB962C8B-B14F-4D97-AF65-F5344CB8AC3E}">
        <p14:creationId xmlns:p14="http://schemas.microsoft.com/office/powerpoint/2010/main" val="4854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23</a:t>
            </a:fld>
            <a:endParaRPr lang="es-ES"/>
          </a:p>
        </p:txBody>
      </p:sp>
    </p:spTree>
    <p:extLst>
      <p:ext uri="{BB962C8B-B14F-4D97-AF65-F5344CB8AC3E}">
        <p14:creationId xmlns:p14="http://schemas.microsoft.com/office/powerpoint/2010/main" val="424649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s-ES" dirty="0"/>
              <a:t>Esquema</a:t>
            </a:r>
            <a:r>
              <a:rPr lang="es-ES" baseline="0" dirty="0"/>
              <a:t> de la presentación:</a:t>
            </a:r>
          </a:p>
          <a:p>
            <a:endParaRPr lang="es-ES" baseline="0" dirty="0"/>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¿Qué es GBCe?</a:t>
            </a:r>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Organización interna</a:t>
            </a:r>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GBCe en el mundo</a:t>
            </a:r>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Actividades de GBCe</a:t>
            </a:r>
          </a:p>
          <a:p>
            <a:pPr marL="936625" lvl="1" indent="-479425">
              <a:lnSpc>
                <a:spcPct val="90000"/>
              </a:lnSpc>
              <a:spcBef>
                <a:spcPct val="40000"/>
              </a:spcBef>
              <a:buClr>
                <a:schemeClr val="tx1"/>
              </a:buClr>
              <a:buSzPct val="75000"/>
              <a:buFont typeface="Courier New" pitchFamily="49" charset="0"/>
              <a:buChar char="o"/>
              <a:tabLst>
                <a:tab pos="669925" algn="l"/>
              </a:tabLst>
            </a:pPr>
            <a:r>
              <a:rPr lang="es-ES" sz="9600" b="1" dirty="0"/>
              <a:t>Divulgación y apoyo a las administraciones públicas</a:t>
            </a:r>
          </a:p>
          <a:p>
            <a:pPr marL="936625" lvl="1" indent="-479425">
              <a:lnSpc>
                <a:spcPct val="90000"/>
              </a:lnSpc>
              <a:spcBef>
                <a:spcPct val="40000"/>
              </a:spcBef>
              <a:buClr>
                <a:schemeClr val="tx1"/>
              </a:buClr>
              <a:buSzPct val="75000"/>
              <a:buFont typeface="Courier New" pitchFamily="49" charset="0"/>
              <a:buChar char="o"/>
              <a:tabLst>
                <a:tab pos="669925" algn="l"/>
              </a:tabLst>
            </a:pPr>
            <a:r>
              <a:rPr lang="es-ES" sz="9600" b="1" dirty="0"/>
              <a:t>Certificación</a:t>
            </a:r>
          </a:p>
          <a:p>
            <a:pPr marL="936625" lvl="1" indent="-479425">
              <a:lnSpc>
                <a:spcPct val="90000"/>
              </a:lnSpc>
              <a:spcBef>
                <a:spcPct val="40000"/>
              </a:spcBef>
              <a:buClr>
                <a:schemeClr val="tx1"/>
              </a:buClr>
              <a:buSzPct val="75000"/>
              <a:buFont typeface="Courier New" pitchFamily="49" charset="0"/>
              <a:buChar char="o"/>
              <a:tabLst>
                <a:tab pos="669925" algn="l"/>
              </a:tabLst>
            </a:pPr>
            <a:r>
              <a:rPr lang="es-ES" sz="9600" b="1" dirty="0"/>
              <a:t>Formación</a:t>
            </a:r>
          </a:p>
          <a:p>
            <a:endParaRPr lang="es-ES" baseline="0" dirty="0"/>
          </a:p>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3</a:t>
            </a:fld>
            <a:endParaRPr lang="es-ES"/>
          </a:p>
        </p:txBody>
      </p:sp>
    </p:spTree>
    <p:extLst>
      <p:ext uri="{BB962C8B-B14F-4D97-AF65-F5344CB8AC3E}">
        <p14:creationId xmlns:p14="http://schemas.microsoft.com/office/powerpoint/2010/main" val="407624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s-ES" dirty="0"/>
              <a:t>Esquema</a:t>
            </a:r>
            <a:r>
              <a:rPr lang="es-ES" baseline="0" dirty="0"/>
              <a:t> de la presentación:</a:t>
            </a:r>
          </a:p>
          <a:p>
            <a:endParaRPr lang="es-ES" baseline="0" dirty="0"/>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¿Qué es GBCe?</a:t>
            </a:r>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Organización interna</a:t>
            </a:r>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GBCe en el mundo</a:t>
            </a:r>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Actividades de GBCe</a:t>
            </a:r>
          </a:p>
          <a:p>
            <a:pPr marL="936625" lvl="1" indent="-479425">
              <a:lnSpc>
                <a:spcPct val="90000"/>
              </a:lnSpc>
              <a:spcBef>
                <a:spcPct val="40000"/>
              </a:spcBef>
              <a:buClr>
                <a:schemeClr val="tx1"/>
              </a:buClr>
              <a:buSzPct val="75000"/>
              <a:buFont typeface="Courier New" pitchFamily="49" charset="0"/>
              <a:buChar char="o"/>
              <a:tabLst>
                <a:tab pos="669925" algn="l"/>
              </a:tabLst>
            </a:pPr>
            <a:r>
              <a:rPr lang="es-ES" sz="9600" b="1" dirty="0"/>
              <a:t>Divulgación y apoyo a las administraciones públicas</a:t>
            </a:r>
          </a:p>
          <a:p>
            <a:pPr marL="936625" lvl="1" indent="-479425">
              <a:lnSpc>
                <a:spcPct val="90000"/>
              </a:lnSpc>
              <a:spcBef>
                <a:spcPct val="40000"/>
              </a:spcBef>
              <a:buClr>
                <a:schemeClr val="tx1"/>
              </a:buClr>
              <a:buSzPct val="75000"/>
              <a:buFont typeface="Courier New" pitchFamily="49" charset="0"/>
              <a:buChar char="o"/>
              <a:tabLst>
                <a:tab pos="669925" algn="l"/>
              </a:tabLst>
            </a:pPr>
            <a:r>
              <a:rPr lang="es-ES" sz="9600" b="1" dirty="0"/>
              <a:t>Certificación</a:t>
            </a:r>
          </a:p>
          <a:p>
            <a:pPr marL="936625" lvl="1" indent="-479425">
              <a:lnSpc>
                <a:spcPct val="90000"/>
              </a:lnSpc>
              <a:spcBef>
                <a:spcPct val="40000"/>
              </a:spcBef>
              <a:buClr>
                <a:schemeClr val="tx1"/>
              </a:buClr>
              <a:buSzPct val="75000"/>
              <a:buFont typeface="Courier New" pitchFamily="49" charset="0"/>
              <a:buChar char="o"/>
              <a:tabLst>
                <a:tab pos="669925" algn="l"/>
              </a:tabLst>
            </a:pPr>
            <a:r>
              <a:rPr lang="es-ES" sz="9600" b="1" dirty="0"/>
              <a:t>Formación</a:t>
            </a:r>
          </a:p>
          <a:p>
            <a:endParaRPr lang="es-ES" baseline="0" dirty="0"/>
          </a:p>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4</a:t>
            </a:fld>
            <a:endParaRPr lang="es-ES"/>
          </a:p>
        </p:txBody>
      </p:sp>
    </p:spTree>
    <p:extLst>
      <p:ext uri="{BB962C8B-B14F-4D97-AF65-F5344CB8AC3E}">
        <p14:creationId xmlns:p14="http://schemas.microsoft.com/office/powerpoint/2010/main" val="52627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s-ES" dirty="0"/>
              <a:t>Esquema</a:t>
            </a:r>
            <a:r>
              <a:rPr lang="es-ES" baseline="0" dirty="0"/>
              <a:t> de la presentación:</a:t>
            </a:r>
          </a:p>
          <a:p>
            <a:endParaRPr lang="es-ES" baseline="0" dirty="0"/>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¿Qué es GBCe?</a:t>
            </a:r>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Organización interna</a:t>
            </a:r>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GBCe en el mundo</a:t>
            </a:r>
          </a:p>
          <a:p>
            <a:pPr marL="479425" indent="-479425">
              <a:lnSpc>
                <a:spcPct val="90000"/>
              </a:lnSpc>
              <a:spcBef>
                <a:spcPct val="40000"/>
              </a:spcBef>
              <a:buClr>
                <a:schemeClr val="tx1"/>
              </a:buClr>
              <a:buSzPct val="75000"/>
              <a:buFont typeface="Courier New" pitchFamily="49" charset="0"/>
              <a:buChar char="o"/>
              <a:tabLst>
                <a:tab pos="669925" algn="l"/>
              </a:tabLst>
            </a:pPr>
            <a:r>
              <a:rPr lang="es-ES" sz="9600" b="1" dirty="0"/>
              <a:t>Actividades de GBCe</a:t>
            </a:r>
          </a:p>
          <a:p>
            <a:pPr marL="936625" lvl="1" indent="-479425">
              <a:lnSpc>
                <a:spcPct val="90000"/>
              </a:lnSpc>
              <a:spcBef>
                <a:spcPct val="40000"/>
              </a:spcBef>
              <a:buClr>
                <a:schemeClr val="tx1"/>
              </a:buClr>
              <a:buSzPct val="75000"/>
              <a:buFont typeface="Courier New" pitchFamily="49" charset="0"/>
              <a:buChar char="o"/>
              <a:tabLst>
                <a:tab pos="669925" algn="l"/>
              </a:tabLst>
            </a:pPr>
            <a:r>
              <a:rPr lang="es-ES" sz="9600" b="1" dirty="0"/>
              <a:t>Divulgación y apoyo a las administraciones públicas</a:t>
            </a:r>
          </a:p>
          <a:p>
            <a:pPr marL="936625" lvl="1" indent="-479425">
              <a:lnSpc>
                <a:spcPct val="90000"/>
              </a:lnSpc>
              <a:spcBef>
                <a:spcPct val="40000"/>
              </a:spcBef>
              <a:buClr>
                <a:schemeClr val="tx1"/>
              </a:buClr>
              <a:buSzPct val="75000"/>
              <a:buFont typeface="Courier New" pitchFamily="49" charset="0"/>
              <a:buChar char="o"/>
              <a:tabLst>
                <a:tab pos="669925" algn="l"/>
              </a:tabLst>
            </a:pPr>
            <a:r>
              <a:rPr lang="es-ES" sz="9600" b="1" dirty="0"/>
              <a:t>Certificación</a:t>
            </a:r>
          </a:p>
          <a:p>
            <a:pPr marL="936625" lvl="1" indent="-479425">
              <a:lnSpc>
                <a:spcPct val="90000"/>
              </a:lnSpc>
              <a:spcBef>
                <a:spcPct val="40000"/>
              </a:spcBef>
              <a:buClr>
                <a:schemeClr val="tx1"/>
              </a:buClr>
              <a:buSzPct val="75000"/>
              <a:buFont typeface="Courier New" pitchFamily="49" charset="0"/>
              <a:buChar char="o"/>
              <a:tabLst>
                <a:tab pos="669925" algn="l"/>
              </a:tabLst>
            </a:pPr>
            <a:r>
              <a:rPr lang="es-ES" sz="9600" b="1" dirty="0"/>
              <a:t>Formación</a:t>
            </a:r>
          </a:p>
          <a:p>
            <a:endParaRPr lang="es-ES" baseline="0" dirty="0"/>
          </a:p>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5</a:t>
            </a:fld>
            <a:endParaRPr lang="es-ES"/>
          </a:p>
        </p:txBody>
      </p:sp>
    </p:spTree>
    <p:extLst>
      <p:ext uri="{BB962C8B-B14F-4D97-AF65-F5344CB8AC3E}">
        <p14:creationId xmlns:p14="http://schemas.microsoft.com/office/powerpoint/2010/main" val="225323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6</a:t>
            </a:fld>
            <a:endParaRPr lang="es-ES"/>
          </a:p>
        </p:txBody>
      </p:sp>
    </p:spTree>
    <p:extLst>
      <p:ext uri="{BB962C8B-B14F-4D97-AF65-F5344CB8AC3E}">
        <p14:creationId xmlns:p14="http://schemas.microsoft.com/office/powerpoint/2010/main" val="30570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7</a:t>
            </a:fld>
            <a:endParaRPr lang="es-ES"/>
          </a:p>
        </p:txBody>
      </p:sp>
    </p:spTree>
    <p:extLst>
      <p:ext uri="{BB962C8B-B14F-4D97-AF65-F5344CB8AC3E}">
        <p14:creationId xmlns:p14="http://schemas.microsoft.com/office/powerpoint/2010/main" val="315727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8</a:t>
            </a:fld>
            <a:endParaRPr lang="es-ES"/>
          </a:p>
        </p:txBody>
      </p:sp>
    </p:spTree>
    <p:extLst>
      <p:ext uri="{BB962C8B-B14F-4D97-AF65-F5344CB8AC3E}">
        <p14:creationId xmlns:p14="http://schemas.microsoft.com/office/powerpoint/2010/main" val="311175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9</a:t>
            </a:fld>
            <a:endParaRPr lang="es-ES"/>
          </a:p>
        </p:txBody>
      </p:sp>
    </p:spTree>
    <p:extLst>
      <p:ext uri="{BB962C8B-B14F-4D97-AF65-F5344CB8AC3E}">
        <p14:creationId xmlns:p14="http://schemas.microsoft.com/office/powerpoint/2010/main" val="271259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C1A7292-1336-42C2-A90C-E515B266AE2E}" type="slidenum">
              <a:rPr lang="es-ES" smtClean="0"/>
              <a:pPr/>
              <a:t>10</a:t>
            </a:fld>
            <a:endParaRPr lang="es-ES"/>
          </a:p>
        </p:txBody>
      </p:sp>
    </p:spTree>
    <p:extLst>
      <p:ext uri="{BB962C8B-B14F-4D97-AF65-F5344CB8AC3E}">
        <p14:creationId xmlns:p14="http://schemas.microsoft.com/office/powerpoint/2010/main" val="36788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84784"/>
            <a:ext cx="7772400" cy="1470025"/>
          </a:xfrm>
        </p:spPr>
        <p:txBody>
          <a:bodyPr/>
          <a:lstStyle/>
          <a:p>
            <a:r>
              <a:rPr lang="es-ES" dirty="0"/>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sp>
        <p:nvSpPr>
          <p:cNvPr id="4" name="3 Marcador de fecha"/>
          <p:cNvSpPr>
            <a:spLocks noGrp="1"/>
          </p:cNvSpPr>
          <p:nvPr>
            <p:ph type="dt" sz="half" idx="10"/>
          </p:nvPr>
        </p:nvSpPr>
        <p:spPr>
          <a:xfrm>
            <a:off x="6732240" y="6356350"/>
            <a:ext cx="2133600" cy="365125"/>
          </a:xfrm>
        </p:spPr>
        <p:txBody>
          <a:bodyPr/>
          <a:lstStyle>
            <a:lvl1pPr algn="r">
              <a:defRPr sz="1400" i="1"/>
            </a:lvl1pPr>
          </a:lstStyle>
          <a:p>
            <a:fld id="{7EC5C7F8-39C7-4FBA-8845-053EE99AD86A}" type="datetimeFigureOut">
              <a:rPr lang="es-ES" smtClean="0"/>
              <a:pPr/>
              <a:t>18/05/2017</a:t>
            </a:fld>
            <a:endParaRPr lang="es-ES" dirty="0"/>
          </a:p>
        </p:txBody>
      </p:sp>
      <p:sp>
        <p:nvSpPr>
          <p:cNvPr id="7" name="6 Rectángulo"/>
          <p:cNvSpPr/>
          <p:nvPr userDrawn="1"/>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3">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920880" cy="864096"/>
          </a:xfrm>
        </p:spPr>
        <p:txBody>
          <a:bodyPr anchor="t"/>
          <a:lstStyle/>
          <a:p>
            <a:r>
              <a:rPr lang="es-ES" dirty="0"/>
              <a:t>Haga clic para modificar</a:t>
            </a:r>
          </a:p>
        </p:txBody>
      </p:sp>
      <p:sp>
        <p:nvSpPr>
          <p:cNvPr id="3" name="2 Marcador de contenido"/>
          <p:cNvSpPr>
            <a:spLocks noGrp="1"/>
          </p:cNvSpPr>
          <p:nvPr>
            <p:ph idx="1"/>
          </p:nvPr>
        </p:nvSpPr>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8" name="7 Rectángulo"/>
          <p:cNvSpPr/>
          <p:nvPr/>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9" name="8 Redondear rectángulo de esquina del mismo lado"/>
          <p:cNvSpPr/>
          <p:nvPr userDrawn="1"/>
        </p:nvSpPr>
        <p:spPr>
          <a:xfrm rot="5400000">
            <a:off x="-1244961" y="1428463"/>
            <a:ext cx="3356992" cy="500066"/>
          </a:xfrm>
          <a:prstGeom prst="round2SameRect">
            <a:avLst/>
          </a:prstGeom>
          <a:solidFill>
            <a:srgbClr val="A8B7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1" name="10 Redondear rectángulo de esquina del mismo lado"/>
          <p:cNvSpPr/>
          <p:nvPr userDrawn="1"/>
        </p:nvSpPr>
        <p:spPr>
          <a:xfrm rot="5400000">
            <a:off x="-1244961" y="2265175"/>
            <a:ext cx="3356992" cy="500066"/>
          </a:xfrm>
          <a:prstGeom prst="round2SameRect">
            <a:avLst/>
          </a:prstGeom>
          <a:solidFill>
            <a:srgbClr val="A8B7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2" name="11 Redondear rectángulo de esquina del mismo lado"/>
          <p:cNvSpPr/>
          <p:nvPr userDrawn="1"/>
        </p:nvSpPr>
        <p:spPr>
          <a:xfrm rot="5400000">
            <a:off x="-1244961" y="3201279"/>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3_pequeño">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920880" cy="864096"/>
          </a:xfrm>
        </p:spPr>
        <p:txBody>
          <a:bodyPr anchor="t"/>
          <a:lstStyle>
            <a:lvl1pPr>
              <a:defRPr sz="3600"/>
            </a:lvl1pPr>
          </a:lstStyle>
          <a:p>
            <a:r>
              <a:rPr lang="es-ES" dirty="0"/>
              <a:t>Haga clic para modificar</a:t>
            </a:r>
          </a:p>
        </p:txBody>
      </p:sp>
      <p:sp>
        <p:nvSpPr>
          <p:cNvPr id="3" name="2 Marcador de contenido"/>
          <p:cNvSpPr>
            <a:spLocks noGrp="1"/>
          </p:cNvSpPr>
          <p:nvPr>
            <p:ph idx="1"/>
          </p:nvPr>
        </p:nvSpPr>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12" name="11 Rectángulo"/>
          <p:cNvSpPr/>
          <p:nvPr userDrawn="1"/>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3" name="12 Redondear rectángulo de esquina del mismo lado"/>
          <p:cNvSpPr/>
          <p:nvPr userDrawn="1"/>
        </p:nvSpPr>
        <p:spPr>
          <a:xfrm rot="5400000">
            <a:off x="-1244961" y="1428463"/>
            <a:ext cx="3356992" cy="500066"/>
          </a:xfrm>
          <a:prstGeom prst="round2SameRect">
            <a:avLst/>
          </a:prstGeom>
          <a:solidFill>
            <a:srgbClr val="A8B7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4" name="13 Redondear rectángulo de esquina del mismo lado"/>
          <p:cNvSpPr/>
          <p:nvPr userDrawn="1"/>
        </p:nvSpPr>
        <p:spPr>
          <a:xfrm rot="5400000">
            <a:off x="-1244961" y="2265175"/>
            <a:ext cx="3356992" cy="500066"/>
          </a:xfrm>
          <a:prstGeom prst="round2SameRect">
            <a:avLst/>
          </a:prstGeom>
          <a:solidFill>
            <a:srgbClr val="A8B7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5" name="14 Redondear rectángulo de esquina del mismo lado"/>
          <p:cNvSpPr/>
          <p:nvPr userDrawn="1"/>
        </p:nvSpPr>
        <p:spPr>
          <a:xfrm rot="5400000">
            <a:off x="-1244961" y="3201279"/>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tos-3">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9" name="2 Marcador de contenido"/>
          <p:cNvSpPr>
            <a:spLocks noGrp="1"/>
          </p:cNvSpPr>
          <p:nvPr>
            <p:ph idx="1"/>
          </p:nvPr>
        </p:nvSpPr>
        <p:spPr>
          <a:xfrm>
            <a:off x="971600" y="476672"/>
            <a:ext cx="7920880" cy="5688632"/>
          </a:xfrm>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12 Rectángulo"/>
          <p:cNvSpPr/>
          <p:nvPr userDrawn="1"/>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4" name="13 Redondear rectángulo de esquina del mismo lado"/>
          <p:cNvSpPr/>
          <p:nvPr userDrawn="1"/>
        </p:nvSpPr>
        <p:spPr>
          <a:xfrm rot="5400000">
            <a:off x="-1244961" y="1428463"/>
            <a:ext cx="3356992" cy="500066"/>
          </a:xfrm>
          <a:prstGeom prst="round2SameRect">
            <a:avLst/>
          </a:prstGeom>
          <a:solidFill>
            <a:srgbClr val="A8B7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5" name="14 Redondear rectángulo de esquina del mismo lado"/>
          <p:cNvSpPr/>
          <p:nvPr userDrawn="1"/>
        </p:nvSpPr>
        <p:spPr>
          <a:xfrm rot="5400000">
            <a:off x="-1244961" y="2265175"/>
            <a:ext cx="3356992" cy="500066"/>
          </a:xfrm>
          <a:prstGeom prst="round2SameRect">
            <a:avLst/>
          </a:prstGeom>
          <a:solidFill>
            <a:srgbClr val="A8B7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6" name="15 Redondear rectángulo de esquina del mismo lado"/>
          <p:cNvSpPr/>
          <p:nvPr userDrawn="1"/>
        </p:nvSpPr>
        <p:spPr>
          <a:xfrm rot="5400000">
            <a:off x="-1244961" y="3201279"/>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4">
    <p:spTree>
      <p:nvGrpSpPr>
        <p:cNvPr id="1" name=""/>
        <p:cNvGrpSpPr/>
        <p:nvPr/>
      </p:nvGrpSpPr>
      <p:grpSpPr>
        <a:xfrm>
          <a:off x="0" y="0"/>
          <a:ext cx="0" cy="0"/>
          <a:chOff x="0" y="0"/>
          <a:chExt cx="0" cy="0"/>
        </a:xfrm>
      </p:grpSpPr>
      <p:sp>
        <p:nvSpPr>
          <p:cNvPr id="16" name="15 Redondear rectángulo de esquina del mismo lado"/>
          <p:cNvSpPr/>
          <p:nvPr userDrawn="1"/>
        </p:nvSpPr>
        <p:spPr>
          <a:xfrm rot="5400000">
            <a:off x="-1244961" y="1428463"/>
            <a:ext cx="3356992" cy="500066"/>
          </a:xfrm>
          <a:prstGeom prst="round2SameRect">
            <a:avLst/>
          </a:prstGeom>
          <a:solidFill>
            <a:srgbClr val="A8B7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5" name="14 Redondear rectángulo de esquina del mismo lado"/>
          <p:cNvSpPr/>
          <p:nvPr userDrawn="1"/>
        </p:nvSpPr>
        <p:spPr>
          <a:xfrm rot="5400000">
            <a:off x="-1244961" y="2265175"/>
            <a:ext cx="3356992" cy="500066"/>
          </a:xfrm>
          <a:prstGeom prst="round2SameRect">
            <a:avLst/>
          </a:prstGeom>
          <a:solidFill>
            <a:srgbClr val="A8B7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4" name="13 Redondear rectángulo de esquina del mismo lado"/>
          <p:cNvSpPr/>
          <p:nvPr userDrawn="1"/>
        </p:nvSpPr>
        <p:spPr>
          <a:xfrm rot="5400000">
            <a:off x="-1244961" y="3201279"/>
            <a:ext cx="3356992" cy="500066"/>
          </a:xfrm>
          <a:prstGeom prst="round2SameRect">
            <a:avLst/>
          </a:prstGeom>
          <a:solidFill>
            <a:srgbClr val="A8B7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 name="1 Título"/>
          <p:cNvSpPr>
            <a:spLocks noGrp="1"/>
          </p:cNvSpPr>
          <p:nvPr>
            <p:ph type="title"/>
          </p:nvPr>
        </p:nvSpPr>
        <p:spPr>
          <a:xfrm>
            <a:off x="971600" y="476672"/>
            <a:ext cx="7920880" cy="864096"/>
          </a:xfrm>
        </p:spPr>
        <p:txBody>
          <a:bodyPr anchor="t"/>
          <a:lstStyle/>
          <a:p>
            <a:r>
              <a:rPr lang="es-ES" dirty="0"/>
              <a:t>Haga clic para modificar</a:t>
            </a:r>
          </a:p>
        </p:txBody>
      </p:sp>
      <p:sp>
        <p:nvSpPr>
          <p:cNvPr id="3" name="2 Marcador de contenido"/>
          <p:cNvSpPr>
            <a:spLocks noGrp="1"/>
          </p:cNvSpPr>
          <p:nvPr>
            <p:ph idx="1"/>
          </p:nvPr>
        </p:nvSpPr>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8" name="7 Rectángulo"/>
          <p:cNvSpPr/>
          <p:nvPr/>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3" name="12 Redondear rectángulo de esquina del mismo lado"/>
          <p:cNvSpPr/>
          <p:nvPr userDrawn="1"/>
        </p:nvSpPr>
        <p:spPr>
          <a:xfrm rot="5400000">
            <a:off x="-1244961" y="4164767"/>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4_pequeño">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920880" cy="864096"/>
          </a:xfrm>
        </p:spPr>
        <p:txBody>
          <a:bodyPr anchor="t"/>
          <a:lstStyle>
            <a:lvl1pPr>
              <a:defRPr sz="3600"/>
            </a:lvl1pPr>
          </a:lstStyle>
          <a:p>
            <a:r>
              <a:rPr lang="es-ES" dirty="0"/>
              <a:t>Haga clic para modificar</a:t>
            </a:r>
          </a:p>
        </p:txBody>
      </p:sp>
      <p:sp>
        <p:nvSpPr>
          <p:cNvPr id="3" name="2 Marcador de contenido"/>
          <p:cNvSpPr>
            <a:spLocks noGrp="1"/>
          </p:cNvSpPr>
          <p:nvPr>
            <p:ph idx="1"/>
          </p:nvPr>
        </p:nvSpPr>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16" name="15 Redondear rectángulo de esquina del mismo lado"/>
          <p:cNvSpPr/>
          <p:nvPr userDrawn="1"/>
        </p:nvSpPr>
        <p:spPr>
          <a:xfrm rot="5400000">
            <a:off x="-1244961" y="1428463"/>
            <a:ext cx="3356992" cy="500066"/>
          </a:xfrm>
          <a:prstGeom prst="round2SameRect">
            <a:avLst/>
          </a:prstGeom>
          <a:solidFill>
            <a:srgbClr val="A8B7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7" name="16 Redondear rectángulo de esquina del mismo lado"/>
          <p:cNvSpPr/>
          <p:nvPr userDrawn="1"/>
        </p:nvSpPr>
        <p:spPr>
          <a:xfrm rot="5400000">
            <a:off x="-1244961" y="2265175"/>
            <a:ext cx="3356992" cy="500066"/>
          </a:xfrm>
          <a:prstGeom prst="round2SameRect">
            <a:avLst/>
          </a:prstGeom>
          <a:solidFill>
            <a:srgbClr val="A8B7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8" name="17 Redondear rectángulo de esquina del mismo lado"/>
          <p:cNvSpPr/>
          <p:nvPr userDrawn="1"/>
        </p:nvSpPr>
        <p:spPr>
          <a:xfrm rot="5400000">
            <a:off x="-1244961" y="3201279"/>
            <a:ext cx="3356992" cy="500066"/>
          </a:xfrm>
          <a:prstGeom prst="round2SameRect">
            <a:avLst/>
          </a:prstGeom>
          <a:solidFill>
            <a:srgbClr val="A8B7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9" name="18 Rectángulo"/>
          <p:cNvSpPr/>
          <p:nvPr userDrawn="1"/>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0" name="19 Redondear rectángulo de esquina del mismo lado"/>
          <p:cNvSpPr/>
          <p:nvPr userDrawn="1"/>
        </p:nvSpPr>
        <p:spPr>
          <a:xfrm rot="5400000">
            <a:off x="-1244961" y="4164767"/>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tos-4">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9" name="2 Marcador de contenido"/>
          <p:cNvSpPr>
            <a:spLocks noGrp="1"/>
          </p:cNvSpPr>
          <p:nvPr>
            <p:ph idx="1"/>
          </p:nvPr>
        </p:nvSpPr>
        <p:spPr>
          <a:xfrm>
            <a:off x="971600" y="476672"/>
            <a:ext cx="7920880" cy="5688632"/>
          </a:xfrm>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10 Redondear rectángulo de esquina del mismo lado"/>
          <p:cNvSpPr/>
          <p:nvPr userDrawn="1"/>
        </p:nvSpPr>
        <p:spPr>
          <a:xfrm rot="5400000">
            <a:off x="-1244961" y="1428463"/>
            <a:ext cx="3356992" cy="500066"/>
          </a:xfrm>
          <a:prstGeom prst="round2SameRect">
            <a:avLst/>
          </a:prstGeom>
          <a:solidFill>
            <a:srgbClr val="A8B7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2" name="11 Redondear rectángulo de esquina del mismo lado"/>
          <p:cNvSpPr/>
          <p:nvPr userDrawn="1"/>
        </p:nvSpPr>
        <p:spPr>
          <a:xfrm rot="5400000">
            <a:off x="-1244961" y="2265175"/>
            <a:ext cx="3356992" cy="500066"/>
          </a:xfrm>
          <a:prstGeom prst="round2SameRect">
            <a:avLst/>
          </a:prstGeom>
          <a:solidFill>
            <a:srgbClr val="A8B7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7" name="16 Redondear rectángulo de esquina del mismo lado"/>
          <p:cNvSpPr/>
          <p:nvPr userDrawn="1"/>
        </p:nvSpPr>
        <p:spPr>
          <a:xfrm rot="5400000">
            <a:off x="-1244961" y="3201279"/>
            <a:ext cx="3356992" cy="500066"/>
          </a:xfrm>
          <a:prstGeom prst="round2SameRect">
            <a:avLst/>
          </a:prstGeom>
          <a:solidFill>
            <a:srgbClr val="A8B7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8" name="17 Rectángulo"/>
          <p:cNvSpPr/>
          <p:nvPr userDrawn="1"/>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9" name="18 Redondear rectángulo de esquina del mismo lado"/>
          <p:cNvSpPr/>
          <p:nvPr userDrawn="1"/>
        </p:nvSpPr>
        <p:spPr>
          <a:xfrm rot="5400000">
            <a:off x="-1244961" y="4164767"/>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sp>
        <p:nvSpPr>
          <p:cNvPr id="4" name="3 Marcador de fecha"/>
          <p:cNvSpPr>
            <a:spLocks noGrp="1"/>
          </p:cNvSpPr>
          <p:nvPr>
            <p:ph type="dt" sz="half" idx="10"/>
          </p:nvPr>
        </p:nvSpPr>
        <p:spPr>
          <a:xfrm>
            <a:off x="6732240" y="6356350"/>
            <a:ext cx="2133600" cy="365125"/>
          </a:xfrm>
        </p:spPr>
        <p:txBody>
          <a:bodyPr/>
          <a:lstStyle>
            <a:lvl1pPr algn="r">
              <a:defRPr sz="1400" i="1"/>
            </a:lvl1pPr>
          </a:lstStyle>
          <a:p>
            <a:fld id="{7EC5C7F8-39C7-4FBA-8845-053EE99AD86A}" type="datetimeFigureOut">
              <a:rPr lang="es-ES" smtClean="0"/>
              <a:pPr/>
              <a:t>18/05/2017</a:t>
            </a:fld>
            <a:endParaRPr lang="es-ES" dirty="0"/>
          </a:p>
        </p:txBody>
      </p:sp>
      <p:sp>
        <p:nvSpPr>
          <p:cNvPr id="7" name="6 Rectángulo"/>
          <p:cNvSpPr/>
          <p:nvPr userDrawn="1"/>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9" name="8 Rectángulo"/>
          <p:cNvSpPr/>
          <p:nvPr userDrawn="1"/>
        </p:nvSpPr>
        <p:spPr>
          <a:xfrm>
            <a:off x="4427984" y="1916832"/>
            <a:ext cx="4716016" cy="4941168"/>
          </a:xfrm>
          <a:prstGeom prst="rect">
            <a:avLst/>
          </a:prstGeom>
          <a:blipFill dpi="0" rotWithShape="1">
            <a:blip r:embed="rId2" cstate="print">
              <a:alphaModFix amt="5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Slide Number Placeholder 2" hidden="1"/>
          <p:cNvSpPr>
            <a:spLocks noGrp="1"/>
          </p:cNvSpPr>
          <p:nvPr>
            <p:ph type="sldNum" sz="quarter" idx="10"/>
          </p:nvPr>
        </p:nvSpPr>
        <p:spPr/>
        <p:txBody>
          <a:bodyPr/>
          <a:lstStyle>
            <a:lvl1pPr>
              <a:defRPr/>
            </a:lvl1pPr>
          </a:lstStyle>
          <a:p>
            <a:pPr>
              <a:defRPr/>
            </a:pPr>
            <a:fld id="{1638F452-954A-4B39-A730-97BCA606E31B}" type="slidenum">
              <a:rPr/>
              <a:pPr>
                <a:defRPr/>
              </a:pPr>
              <a:t>‹Nº›</a:t>
            </a:fld>
            <a:endParaRPr dirty="0"/>
          </a:p>
        </p:txBody>
      </p:sp>
      <p:sp>
        <p:nvSpPr>
          <p:cNvPr id="3" name="2 CuadroTexto"/>
          <p:cNvSpPr txBox="1"/>
          <p:nvPr userDrawn="1"/>
        </p:nvSpPr>
        <p:spPr>
          <a:xfrm>
            <a:off x="971600" y="476672"/>
            <a:ext cx="6858048" cy="718274"/>
          </a:xfrm>
          <a:prstGeom prst="rect">
            <a:avLst/>
          </a:prstGeom>
          <a:noFill/>
          <a:ln>
            <a:noFill/>
          </a:ln>
        </p:spPr>
        <p:txBody>
          <a:bodyPr wrap="square" rtlCol="0">
            <a:spAutoFit/>
          </a:bodyPr>
          <a:lstStyle/>
          <a:p>
            <a:pPr>
              <a:lnSpc>
                <a:spcPts val="4800"/>
              </a:lnSpc>
              <a:spcBef>
                <a:spcPts val="1200"/>
              </a:spcBef>
              <a:spcAft>
                <a:spcPts val="1200"/>
              </a:spcAft>
            </a:pPr>
            <a:r>
              <a:rPr lang="es-ES_tradnl" sz="5000" b="1" spc="-150" dirty="0">
                <a:solidFill>
                  <a:srgbClr val="A8B700"/>
                </a:solidFill>
                <a:latin typeface="+mj-lt"/>
                <a:cs typeface="Arial" pitchFamily="34" charset="0"/>
              </a:rPr>
              <a:t>¿Qué es GBCe?</a:t>
            </a:r>
            <a:endParaRPr lang="es-ES" sz="5000" b="1" dirty="0">
              <a:solidFill>
                <a:srgbClr val="A8B700"/>
              </a:solidFill>
              <a:latin typeface="Arial" pitchFamily="34" charset="0"/>
              <a:cs typeface="Arial"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pic>
        <p:nvPicPr>
          <p:cNvPr id="2" name="6 Imagen" descr="logo GBCe"/>
          <p:cNvPicPr>
            <a:picLocks noChangeAspect="1"/>
          </p:cNvPicPr>
          <p:nvPr userDrawn="1"/>
        </p:nvPicPr>
        <p:blipFill>
          <a:blip r:embed="rId2" cstate="print"/>
          <a:srcRect/>
          <a:stretch>
            <a:fillRect/>
          </a:stretch>
        </p:blipFill>
        <p:spPr bwMode="auto">
          <a:xfrm>
            <a:off x="357188" y="6178550"/>
            <a:ext cx="1335087" cy="452438"/>
          </a:xfrm>
          <a:prstGeom prst="rect">
            <a:avLst/>
          </a:prstGeom>
          <a:noFill/>
          <a:ln w="9525">
            <a:noFill/>
            <a:miter lim="800000"/>
            <a:headEnd/>
            <a:tailEnd/>
          </a:ln>
        </p:spPr>
      </p:pic>
      <p:sp>
        <p:nvSpPr>
          <p:cNvPr id="3" name="2 Rectángulo redondeado"/>
          <p:cNvSpPr/>
          <p:nvPr userDrawn="1"/>
        </p:nvSpPr>
        <p:spPr>
          <a:xfrm>
            <a:off x="428625" y="285750"/>
            <a:ext cx="8286750" cy="500063"/>
          </a:xfrm>
          <a:prstGeom prst="round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240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apositiva portada">
    <p:spTree>
      <p:nvGrpSpPr>
        <p:cNvPr id="1" name=""/>
        <p:cNvGrpSpPr/>
        <p:nvPr/>
      </p:nvGrpSpPr>
      <p:grpSpPr>
        <a:xfrm>
          <a:off x="0" y="0"/>
          <a:ext cx="0" cy="0"/>
          <a:chOff x="0" y="0"/>
          <a:chExt cx="0" cy="0"/>
        </a:xfrm>
      </p:grpSpPr>
      <p:pic>
        <p:nvPicPr>
          <p:cNvPr id="7" name="Picture 2" descr="http://www.gbce.es/archivos/ckfinderimages/cabecera.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r="15528" b="15887"/>
          <a:stretch>
            <a:fillRect/>
          </a:stretch>
        </p:blipFill>
        <p:spPr bwMode="auto">
          <a:xfrm>
            <a:off x="500034" y="6286520"/>
            <a:ext cx="1428760" cy="519549"/>
          </a:xfrm>
          <a:prstGeom prst="rect">
            <a:avLst/>
          </a:prstGeom>
          <a:noFill/>
        </p:spPr>
      </p:pic>
      <p:sp>
        <p:nvSpPr>
          <p:cNvPr id="45" name="44 CuadroTexto"/>
          <p:cNvSpPr txBox="1"/>
          <p:nvPr userDrawn="1"/>
        </p:nvSpPr>
        <p:spPr>
          <a:xfrm>
            <a:off x="0" y="6072206"/>
            <a:ext cx="1714448" cy="307777"/>
          </a:xfrm>
          <a:prstGeom prst="rect">
            <a:avLst/>
          </a:prstGeom>
          <a:noFill/>
        </p:spPr>
        <p:txBody>
          <a:bodyPr wrap="square" rtlCol="0">
            <a:spAutoFit/>
          </a:bodyPr>
          <a:lstStyle/>
          <a:p>
            <a:r>
              <a:rPr lang="es-ES" sz="1400" dirty="0" err="1">
                <a:solidFill>
                  <a:schemeClr val="accent3"/>
                </a:solidFill>
                <a:latin typeface="Verdana" pitchFamily="34" charset="0"/>
                <a:ea typeface="Verdana" pitchFamily="34" charset="0"/>
                <a:cs typeface="Verdana" pitchFamily="34" charset="0"/>
              </a:rPr>
              <a:t>Organized</a:t>
            </a:r>
            <a:r>
              <a:rPr lang="es-ES" sz="1400" dirty="0">
                <a:solidFill>
                  <a:schemeClr val="accent3"/>
                </a:solidFill>
                <a:latin typeface="Verdana" pitchFamily="34" charset="0"/>
                <a:ea typeface="Verdana" pitchFamily="34" charset="0"/>
                <a:cs typeface="Verdana" pitchFamily="34" charset="0"/>
              </a:rPr>
              <a:t> </a:t>
            </a:r>
            <a:r>
              <a:rPr lang="es-ES" sz="1400" dirty="0" err="1">
                <a:solidFill>
                  <a:schemeClr val="accent3"/>
                </a:solidFill>
                <a:latin typeface="Verdana" pitchFamily="34" charset="0"/>
                <a:ea typeface="Verdana" pitchFamily="34" charset="0"/>
                <a:cs typeface="Verdana" pitchFamily="34" charset="0"/>
              </a:rPr>
              <a:t>by</a:t>
            </a:r>
            <a:r>
              <a:rPr lang="es-ES" sz="1400" dirty="0">
                <a:solidFill>
                  <a:schemeClr val="accent3"/>
                </a:solidFill>
                <a:latin typeface="Verdana" pitchFamily="34" charset="0"/>
                <a:ea typeface="Verdana" pitchFamily="34" charset="0"/>
                <a:cs typeface="Verdana" pitchFamily="34" charset="0"/>
              </a:rPr>
              <a:t>:</a:t>
            </a:r>
          </a:p>
        </p:txBody>
      </p:sp>
      <p:sp>
        <p:nvSpPr>
          <p:cNvPr id="46" name="45 CuadroTexto"/>
          <p:cNvSpPr txBox="1"/>
          <p:nvPr userDrawn="1"/>
        </p:nvSpPr>
        <p:spPr>
          <a:xfrm>
            <a:off x="3571868" y="6072206"/>
            <a:ext cx="1714448" cy="307777"/>
          </a:xfrm>
          <a:prstGeom prst="rect">
            <a:avLst/>
          </a:prstGeom>
          <a:noFill/>
        </p:spPr>
        <p:txBody>
          <a:bodyPr wrap="square" rtlCol="0">
            <a:spAutoFit/>
          </a:bodyPr>
          <a:lstStyle/>
          <a:p>
            <a:r>
              <a:rPr lang="es-ES" sz="1400" dirty="0" err="1">
                <a:solidFill>
                  <a:schemeClr val="accent3"/>
                </a:solidFill>
                <a:latin typeface="Verdana" pitchFamily="34" charset="0"/>
                <a:ea typeface="Verdana" pitchFamily="34" charset="0"/>
                <a:cs typeface="Verdana" pitchFamily="34" charset="0"/>
              </a:rPr>
              <a:t>Promoted</a:t>
            </a:r>
            <a:r>
              <a:rPr lang="es-ES" sz="1400" dirty="0">
                <a:solidFill>
                  <a:schemeClr val="accent3"/>
                </a:solidFill>
                <a:latin typeface="Verdana" pitchFamily="34" charset="0"/>
                <a:ea typeface="Verdana" pitchFamily="34" charset="0"/>
                <a:cs typeface="Verdana" pitchFamily="34" charset="0"/>
              </a:rPr>
              <a:t> </a:t>
            </a:r>
            <a:r>
              <a:rPr lang="es-ES" sz="1400" dirty="0" err="1">
                <a:solidFill>
                  <a:schemeClr val="accent3"/>
                </a:solidFill>
                <a:latin typeface="Verdana" pitchFamily="34" charset="0"/>
                <a:ea typeface="Verdana" pitchFamily="34" charset="0"/>
                <a:cs typeface="Verdana" pitchFamily="34" charset="0"/>
              </a:rPr>
              <a:t>by</a:t>
            </a:r>
            <a:r>
              <a:rPr lang="es-ES" sz="1400" dirty="0">
                <a:solidFill>
                  <a:schemeClr val="accent3"/>
                </a:solidFill>
                <a:latin typeface="Verdana" pitchFamily="34" charset="0"/>
                <a:ea typeface="Verdana" pitchFamily="34" charset="0"/>
                <a:cs typeface="Verdana" pitchFamily="34" charset="0"/>
              </a:rPr>
              <a:t>:</a:t>
            </a:r>
          </a:p>
        </p:txBody>
      </p:sp>
      <p:sp>
        <p:nvSpPr>
          <p:cNvPr id="47" name="46 CuadroTexto"/>
          <p:cNvSpPr txBox="1"/>
          <p:nvPr userDrawn="1"/>
        </p:nvSpPr>
        <p:spPr>
          <a:xfrm>
            <a:off x="6500826" y="6072206"/>
            <a:ext cx="2643174" cy="307777"/>
          </a:xfrm>
          <a:prstGeom prst="rect">
            <a:avLst/>
          </a:prstGeom>
          <a:noFill/>
        </p:spPr>
        <p:txBody>
          <a:bodyPr wrap="square" rtlCol="0">
            <a:spAutoFit/>
          </a:bodyPr>
          <a:lstStyle/>
          <a:p>
            <a:r>
              <a:rPr lang="es-ES" sz="1400" dirty="0" err="1">
                <a:solidFill>
                  <a:schemeClr val="accent3"/>
                </a:solidFill>
                <a:latin typeface="Verdana" pitchFamily="34" charset="0"/>
                <a:ea typeface="Verdana" pitchFamily="34" charset="0"/>
                <a:cs typeface="Verdana" pitchFamily="34" charset="0"/>
              </a:rPr>
              <a:t>With</a:t>
            </a:r>
            <a:r>
              <a:rPr lang="es-ES" sz="1400" dirty="0">
                <a:solidFill>
                  <a:schemeClr val="accent3"/>
                </a:solidFill>
                <a:latin typeface="Verdana" pitchFamily="34" charset="0"/>
                <a:ea typeface="Verdana" pitchFamily="34" charset="0"/>
                <a:cs typeface="Verdana" pitchFamily="34" charset="0"/>
              </a:rPr>
              <a:t> </a:t>
            </a:r>
            <a:r>
              <a:rPr lang="es-ES" sz="1400" dirty="0" err="1">
                <a:solidFill>
                  <a:schemeClr val="accent3"/>
                </a:solidFill>
                <a:latin typeface="Verdana" pitchFamily="34" charset="0"/>
                <a:ea typeface="Verdana" pitchFamily="34" charset="0"/>
                <a:cs typeface="Verdana" pitchFamily="34" charset="0"/>
              </a:rPr>
              <a:t>the</a:t>
            </a:r>
            <a:r>
              <a:rPr lang="es-ES" sz="1400" dirty="0">
                <a:solidFill>
                  <a:schemeClr val="accent3"/>
                </a:solidFill>
                <a:latin typeface="Verdana" pitchFamily="34" charset="0"/>
                <a:ea typeface="Verdana" pitchFamily="34" charset="0"/>
                <a:cs typeface="Verdana" pitchFamily="34" charset="0"/>
              </a:rPr>
              <a:t> </a:t>
            </a:r>
            <a:r>
              <a:rPr lang="es-ES" sz="1400" dirty="0" err="1">
                <a:solidFill>
                  <a:schemeClr val="accent3"/>
                </a:solidFill>
                <a:latin typeface="Verdana" pitchFamily="34" charset="0"/>
                <a:ea typeface="Verdana" pitchFamily="34" charset="0"/>
                <a:cs typeface="Verdana" pitchFamily="34" charset="0"/>
              </a:rPr>
              <a:t>participation</a:t>
            </a:r>
            <a:r>
              <a:rPr lang="es-ES" sz="1400" dirty="0">
                <a:solidFill>
                  <a:schemeClr val="accent3"/>
                </a:solidFill>
                <a:latin typeface="Verdana" pitchFamily="34" charset="0"/>
                <a:ea typeface="Verdana" pitchFamily="34" charset="0"/>
                <a:cs typeface="Verdana" pitchFamily="34" charset="0"/>
              </a:rPr>
              <a:t> of:</a:t>
            </a:r>
          </a:p>
        </p:txBody>
      </p:sp>
      <p:grpSp>
        <p:nvGrpSpPr>
          <p:cNvPr id="3" name="47 Grupo"/>
          <p:cNvGrpSpPr/>
          <p:nvPr userDrawn="1"/>
        </p:nvGrpSpPr>
        <p:grpSpPr>
          <a:xfrm>
            <a:off x="2428860" y="6357958"/>
            <a:ext cx="3643338" cy="500042"/>
            <a:chOff x="2428860" y="6357958"/>
            <a:chExt cx="3643338" cy="500042"/>
          </a:xfrm>
        </p:grpSpPr>
        <p:pic>
          <p:nvPicPr>
            <p:cNvPr id="49" name="48 Imagen" descr="Fidi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8860" y="6367688"/>
              <a:ext cx="714380" cy="490312"/>
            </a:xfrm>
            <a:prstGeom prst="rect">
              <a:avLst/>
            </a:prstGeom>
          </p:spPr>
        </p:pic>
        <p:pic>
          <p:nvPicPr>
            <p:cNvPr id="50" name="49 Imagen" descr="iisb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40" y="6440082"/>
              <a:ext cx="857224" cy="417918"/>
            </a:xfrm>
            <a:prstGeom prst="rect">
              <a:avLst/>
            </a:prstGeom>
          </p:spPr>
        </p:pic>
        <p:pic>
          <p:nvPicPr>
            <p:cNvPr id="51" name="50 Imagen" descr="sbci-logo-high-r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2596" y="6357958"/>
              <a:ext cx="1329602" cy="498005"/>
            </a:xfrm>
            <a:prstGeom prst="rect">
              <a:avLst/>
            </a:prstGeom>
          </p:spPr>
        </p:pic>
        <p:pic>
          <p:nvPicPr>
            <p:cNvPr id="52" name="51 Imagen" descr="CIBLogoTransp.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00496" y="6403587"/>
              <a:ext cx="597784" cy="454413"/>
            </a:xfrm>
            <a:prstGeom prst="rect">
              <a:avLst/>
            </a:prstGeom>
          </p:spPr>
        </p:pic>
      </p:grpSp>
      <p:pic>
        <p:nvPicPr>
          <p:cNvPr id="53" name="52 Imagen" descr="wgbc.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572264" y="6429396"/>
            <a:ext cx="2142996" cy="3571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1">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920880" cy="792088"/>
          </a:xfrm>
        </p:spPr>
        <p:txBody>
          <a:bodyPr anchor="t"/>
          <a:lstStyle/>
          <a:p>
            <a:r>
              <a:rPr lang="es-ES" dirty="0"/>
              <a:t>Haga clic para modificar el estilo de título del patrón</a:t>
            </a:r>
          </a:p>
        </p:txBody>
      </p:sp>
      <p:sp>
        <p:nvSpPr>
          <p:cNvPr id="3" name="2 Marcador de contenido"/>
          <p:cNvSpPr>
            <a:spLocks noGrp="1"/>
          </p:cNvSpPr>
          <p:nvPr>
            <p:ph idx="1"/>
          </p:nvPr>
        </p:nvSpPr>
        <p:spPr>
          <a:xfrm>
            <a:off x="971600" y="1412776"/>
            <a:ext cx="7920880" cy="475252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8" name="7 Rectángulo"/>
          <p:cNvSpPr/>
          <p:nvPr/>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1">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920880" cy="792088"/>
          </a:xfrm>
        </p:spPr>
        <p:txBody>
          <a:bodyPr anchor="t"/>
          <a:lstStyle/>
          <a:p>
            <a:r>
              <a:rPr lang="es-ES" dirty="0"/>
              <a:t>Haga clic para modificar el estilo de título del patrón</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8" name="7 Rectángulo"/>
          <p:cNvSpPr/>
          <p:nvPr/>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0" name="9 Redondear rectángulo de esquina del mismo lado"/>
          <p:cNvSpPr/>
          <p:nvPr userDrawn="1"/>
        </p:nvSpPr>
        <p:spPr>
          <a:xfrm rot="5400000">
            <a:off x="-1244961" y="1428463"/>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9" name="2 Marcador de contenido"/>
          <p:cNvSpPr>
            <a:spLocks noGrp="1"/>
          </p:cNvSpPr>
          <p:nvPr>
            <p:ph idx="1"/>
          </p:nvPr>
        </p:nvSpPr>
        <p:spPr>
          <a:xfrm>
            <a:off x="971600" y="1412776"/>
            <a:ext cx="7920880" cy="4752528"/>
          </a:xfrm>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1_pequeño">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920880" cy="864096"/>
          </a:xfrm>
        </p:spPr>
        <p:txBody>
          <a:bodyPr anchor="t"/>
          <a:lstStyle>
            <a:lvl1pPr>
              <a:defRPr sz="3600"/>
            </a:lvl1pPr>
          </a:lstStyle>
          <a:p>
            <a:r>
              <a:rPr lang="es-ES" dirty="0"/>
              <a:t>Haga clic para modificar</a:t>
            </a:r>
          </a:p>
        </p:txBody>
      </p:sp>
      <p:sp>
        <p:nvSpPr>
          <p:cNvPr id="3" name="2 Marcador de contenido"/>
          <p:cNvSpPr>
            <a:spLocks noGrp="1"/>
          </p:cNvSpPr>
          <p:nvPr>
            <p:ph idx="1"/>
          </p:nvPr>
        </p:nvSpPr>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12" name="11 Rectángulo"/>
          <p:cNvSpPr/>
          <p:nvPr userDrawn="1"/>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3" name="12 Redondear rectángulo de esquina del mismo lado"/>
          <p:cNvSpPr/>
          <p:nvPr userDrawn="1"/>
        </p:nvSpPr>
        <p:spPr>
          <a:xfrm rot="5400000">
            <a:off x="-1244961" y="1428463"/>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tos-1">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8" name="7 Rectángulo"/>
          <p:cNvSpPr/>
          <p:nvPr/>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0" name="9 Redondear rectángulo de esquina del mismo lado"/>
          <p:cNvSpPr/>
          <p:nvPr userDrawn="1"/>
        </p:nvSpPr>
        <p:spPr>
          <a:xfrm rot="5400000">
            <a:off x="-1244961" y="1428463"/>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9" name="2 Marcador de contenido"/>
          <p:cNvSpPr>
            <a:spLocks noGrp="1"/>
          </p:cNvSpPr>
          <p:nvPr>
            <p:ph idx="1"/>
          </p:nvPr>
        </p:nvSpPr>
        <p:spPr>
          <a:xfrm>
            <a:off x="971600" y="476672"/>
            <a:ext cx="7920880" cy="5688632"/>
          </a:xfrm>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2">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920880" cy="864096"/>
          </a:xfrm>
        </p:spPr>
        <p:txBody>
          <a:bodyPr anchor="t"/>
          <a:lstStyle/>
          <a:p>
            <a:r>
              <a:rPr lang="es-ES" dirty="0"/>
              <a:t>Haga clic para modificar</a:t>
            </a:r>
          </a:p>
        </p:txBody>
      </p:sp>
      <p:sp>
        <p:nvSpPr>
          <p:cNvPr id="3" name="2 Marcador de contenido"/>
          <p:cNvSpPr>
            <a:spLocks noGrp="1"/>
          </p:cNvSpPr>
          <p:nvPr>
            <p:ph idx="1"/>
          </p:nvPr>
        </p:nvSpPr>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8" name="7 Rectángulo"/>
          <p:cNvSpPr/>
          <p:nvPr/>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9" name="8 Redondear rectángulo de esquina del mismo lado"/>
          <p:cNvSpPr/>
          <p:nvPr userDrawn="1"/>
        </p:nvSpPr>
        <p:spPr>
          <a:xfrm rot="5400000">
            <a:off x="-1244961" y="1428463"/>
            <a:ext cx="3356992" cy="500066"/>
          </a:xfrm>
          <a:prstGeom prst="round2SameRect">
            <a:avLst/>
          </a:prstGeom>
          <a:solidFill>
            <a:srgbClr val="A8B7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1" name="10 Redondear rectángulo de esquina del mismo lado"/>
          <p:cNvSpPr/>
          <p:nvPr userDrawn="1"/>
        </p:nvSpPr>
        <p:spPr>
          <a:xfrm rot="5400000">
            <a:off x="-1244961" y="2265175"/>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ítulo-2">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920880" cy="864096"/>
          </a:xfrm>
        </p:spPr>
        <p:txBody>
          <a:bodyPr anchor="t"/>
          <a:lstStyle>
            <a:lvl1pPr>
              <a:defRPr sz="3600"/>
            </a:lvl1pPr>
          </a:lstStyle>
          <a:p>
            <a:r>
              <a:rPr lang="es-ES" dirty="0"/>
              <a:t>Haga clic para modificar</a:t>
            </a:r>
          </a:p>
        </p:txBody>
      </p:sp>
      <p:sp>
        <p:nvSpPr>
          <p:cNvPr id="3" name="2 Marcador de contenido"/>
          <p:cNvSpPr>
            <a:spLocks noGrp="1"/>
          </p:cNvSpPr>
          <p:nvPr>
            <p:ph idx="1"/>
          </p:nvPr>
        </p:nvSpPr>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8" name="7 Rectángulo"/>
          <p:cNvSpPr/>
          <p:nvPr/>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9" name="8 Redondear rectángulo de esquina del mismo lado"/>
          <p:cNvSpPr/>
          <p:nvPr userDrawn="1"/>
        </p:nvSpPr>
        <p:spPr>
          <a:xfrm rot="5400000">
            <a:off x="-1244961" y="1428463"/>
            <a:ext cx="3356992" cy="500066"/>
          </a:xfrm>
          <a:prstGeom prst="round2SameRect">
            <a:avLst/>
          </a:prstGeom>
          <a:solidFill>
            <a:srgbClr val="A8B7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1" name="10 Redondear rectángulo de esquina del mismo lado"/>
          <p:cNvSpPr/>
          <p:nvPr userDrawn="1"/>
        </p:nvSpPr>
        <p:spPr>
          <a:xfrm rot="5400000">
            <a:off x="-1244961" y="2265175"/>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tos-2">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AE3090-5CF8-4F72-91D9-63F004BF2281}" type="slidenum">
              <a:rPr lang="es-ES" smtClean="0"/>
              <a:pPr/>
              <a:t>‹Nº›</a:t>
            </a:fld>
            <a:endParaRPr lang="es-ES"/>
          </a:p>
        </p:txBody>
      </p:sp>
      <p:sp>
        <p:nvSpPr>
          <p:cNvPr id="8" name="7 Rectángulo"/>
          <p:cNvSpPr/>
          <p:nvPr/>
        </p:nvSpPr>
        <p:spPr>
          <a:xfrm rot="16200000">
            <a:off x="-3318993" y="3178967"/>
            <a:ext cx="6858000" cy="500066"/>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9" name="2 Marcador de contenido"/>
          <p:cNvSpPr>
            <a:spLocks noGrp="1"/>
          </p:cNvSpPr>
          <p:nvPr>
            <p:ph idx="1"/>
          </p:nvPr>
        </p:nvSpPr>
        <p:spPr>
          <a:xfrm>
            <a:off x="971600" y="476672"/>
            <a:ext cx="7920880" cy="5688632"/>
          </a:xfrm>
        </p:spPr>
        <p:txBody>
          <a:bodyPr/>
          <a:lstStyle>
            <a:lvl1pPr marL="0">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10 Redondear rectángulo de esquina del mismo lado"/>
          <p:cNvSpPr/>
          <p:nvPr userDrawn="1"/>
        </p:nvSpPr>
        <p:spPr>
          <a:xfrm rot="5400000">
            <a:off x="-1244961" y="1428463"/>
            <a:ext cx="3356992" cy="500066"/>
          </a:xfrm>
          <a:prstGeom prst="round2SameRect">
            <a:avLst/>
          </a:prstGeom>
          <a:solidFill>
            <a:srgbClr val="A8B7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2" name="11 Redondear rectángulo de esquina del mismo lado"/>
          <p:cNvSpPr/>
          <p:nvPr userDrawn="1"/>
        </p:nvSpPr>
        <p:spPr>
          <a:xfrm rot="5400000">
            <a:off x="-1244961" y="2265175"/>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71600" y="476672"/>
            <a:ext cx="7920880" cy="792088"/>
          </a:xfrm>
          <a:prstGeom prst="rect">
            <a:avLst/>
          </a:prstGeom>
        </p:spPr>
        <p:txBody>
          <a:bodyPr vert="horz" lIns="91440" tIns="45720" rIns="91440" bIns="45720" rtlCol="0" anchor="ctr">
            <a:noAutofit/>
          </a:bodyPr>
          <a:lstStyle/>
          <a:p>
            <a:r>
              <a:rPr lang="es-ES" dirty="0"/>
              <a:t>Haga clic para modificar</a:t>
            </a:r>
          </a:p>
        </p:txBody>
      </p:sp>
      <p:sp>
        <p:nvSpPr>
          <p:cNvPr id="3" name="2 Marcador de texto"/>
          <p:cNvSpPr>
            <a:spLocks noGrp="1"/>
          </p:cNvSpPr>
          <p:nvPr>
            <p:ph type="body" idx="1"/>
          </p:nvPr>
        </p:nvSpPr>
        <p:spPr>
          <a:xfrm>
            <a:off x="971600" y="1412776"/>
            <a:ext cx="7920880" cy="475252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5C7F8-39C7-4FBA-8845-053EE99AD86A}" type="datetimeFigureOut">
              <a:rPr lang="es-ES" smtClean="0"/>
              <a:pPr/>
              <a:t>18/05/2017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E3090-5CF8-4F72-91D9-63F004BF228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69" r:id="rId4"/>
    <p:sldLayoutId id="2147483677" r:id="rId5"/>
    <p:sldLayoutId id="2147483666" r:id="rId6"/>
    <p:sldLayoutId id="2147483667" r:id="rId7"/>
    <p:sldLayoutId id="2147483670" r:id="rId8"/>
    <p:sldLayoutId id="2147483668" r:id="rId9"/>
    <p:sldLayoutId id="2147483671" r:id="rId10"/>
    <p:sldLayoutId id="2147483672" r:id="rId11"/>
    <p:sldLayoutId id="2147483673" r:id="rId12"/>
    <p:sldLayoutId id="2147483674" r:id="rId13"/>
    <p:sldLayoutId id="2147483675" r:id="rId14"/>
    <p:sldLayoutId id="2147483676"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 id="2147483660" r:id="rId25"/>
    <p:sldLayoutId id="2147483663" r:id="rId26"/>
    <p:sldLayoutId id="2147483664" r:id="rId27"/>
  </p:sldLayoutIdLst>
  <p:txStyles>
    <p:titleStyle>
      <a:lvl1pPr algn="l" defTabSz="914400" rtl="0" eaLnBrk="1" latinLnBrk="0" hangingPunct="1">
        <a:spcBef>
          <a:spcPct val="0"/>
        </a:spcBef>
        <a:buNone/>
        <a:defRPr sz="5000" b="1" kern="1200">
          <a:solidFill>
            <a:srgbClr val="A8B7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11.jpeg"/><Relationship Id="rId4" Type="http://schemas.openxmlformats.org/officeDocument/2006/relationships/image" Target="../media/image24.jpe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0.jp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0.jp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hyperlink" Target="http://www.gbce.es/" TargetMode="External"/><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tecnico@gbce.es" TargetMode="External"/><Relationship Id="rId5" Type="http://schemas.openxmlformats.org/officeDocument/2006/relationships/hyperlink" Target="mailto:paula.rivas@gbce.es" TargetMode="External"/><Relationship Id="rId4" Type="http://schemas.openxmlformats.org/officeDocument/2006/relationships/hyperlink" Target="mailto:info@gbce.e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jpeg"/><Relationship Id="rId2" Type="http://schemas.openxmlformats.org/officeDocument/2006/relationships/slideLayout" Target="../slideLayouts/slideLayout8.xml"/><Relationship Id="rId1" Type="http://schemas.openxmlformats.org/officeDocument/2006/relationships/themeOverride" Target="../theme/themeOverride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475656" y="4869160"/>
            <a:ext cx="6400800" cy="1752600"/>
          </a:xfrm>
        </p:spPr>
        <p:txBody>
          <a:bodyPr/>
          <a:lstStyle/>
          <a:p>
            <a:r>
              <a:rPr lang="en-US" i="1" dirty="0"/>
              <a:t>Como </a:t>
            </a:r>
            <a:r>
              <a:rPr lang="en-US" i="1" dirty="0" err="1"/>
              <a:t>medir</a:t>
            </a:r>
            <a:r>
              <a:rPr lang="en-US" i="1" dirty="0"/>
              <a:t> la </a:t>
            </a:r>
            <a:r>
              <a:rPr lang="en-US" i="1" dirty="0" err="1"/>
              <a:t>sostenibilidad</a:t>
            </a:r>
            <a:r>
              <a:rPr lang="en-US" i="1" dirty="0"/>
              <a:t> de </a:t>
            </a:r>
            <a:r>
              <a:rPr lang="en-US" i="1" dirty="0" err="1"/>
              <a:t>los</a:t>
            </a:r>
            <a:r>
              <a:rPr lang="en-US" i="1" dirty="0"/>
              <a:t> </a:t>
            </a:r>
            <a:r>
              <a:rPr lang="en-US" i="1" dirty="0" err="1"/>
              <a:t>edificios</a:t>
            </a:r>
            <a:r>
              <a:rPr lang="en-US" i="1" dirty="0"/>
              <a:t> </a:t>
            </a:r>
            <a:r>
              <a:rPr lang="en-US" i="1" dirty="0" err="1"/>
              <a:t>Residenciales</a:t>
            </a:r>
            <a:r>
              <a:rPr lang="en-US" i="1" dirty="0"/>
              <a:t> y </a:t>
            </a:r>
            <a:r>
              <a:rPr lang="en-US" i="1" dirty="0" err="1"/>
              <a:t>Unifamiliares</a:t>
            </a:r>
            <a:endParaRPr lang="en-US" i="1" dirty="0"/>
          </a:p>
          <a:p>
            <a:endParaRPr lang="es-ES"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0648"/>
            <a:ext cx="8769642" cy="2808312"/>
          </a:xfrm>
          <a:prstGeom prst="rect">
            <a:avLst/>
          </a:prstGeom>
        </p:spPr>
      </p:pic>
      <p:sp>
        <p:nvSpPr>
          <p:cNvPr id="13" name="14 Título"/>
          <p:cNvSpPr txBox="1">
            <a:spLocks/>
          </p:cNvSpPr>
          <p:nvPr/>
        </p:nvSpPr>
        <p:spPr>
          <a:xfrm>
            <a:off x="1187624" y="3645024"/>
            <a:ext cx="7056784" cy="864096"/>
          </a:xfrm>
          <a:prstGeom prst="rect">
            <a:avLst/>
          </a:prstGeom>
        </p:spPr>
        <p:txBody>
          <a:bodyPr/>
          <a:lstStyle>
            <a:lvl1pPr algn="l" defTabSz="914400" rtl="0" eaLnBrk="1" latinLnBrk="0" hangingPunct="1">
              <a:spcBef>
                <a:spcPct val="0"/>
              </a:spcBef>
              <a:buNone/>
              <a:defRPr sz="5000" b="1" kern="1200">
                <a:solidFill>
                  <a:srgbClr val="A8B700"/>
                </a:solidFill>
                <a:latin typeface="+mj-lt"/>
                <a:ea typeface="+mj-ea"/>
                <a:cs typeface="+mj-cs"/>
              </a:defRPr>
            </a:lvl1pPr>
          </a:lstStyle>
          <a:p>
            <a:r>
              <a:rPr lang="es-ES" sz="5400" dirty="0"/>
              <a:t>VERDE Residencial v.1 </a:t>
            </a:r>
            <a:r>
              <a:rPr lang="el-GR" sz="5400" dirty="0"/>
              <a:t>Ω</a:t>
            </a:r>
            <a:endParaRPr lang="es-ES" sz="5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27"/>
          <p:cNvSpPr>
            <a:spLocks noChangeArrowheads="1"/>
          </p:cNvSpPr>
          <p:nvPr/>
        </p:nvSpPr>
        <p:spPr bwMode="auto">
          <a:xfrm>
            <a:off x="359444" y="875115"/>
            <a:ext cx="7993063" cy="609600"/>
          </a:xfrm>
          <a:prstGeom prst="rect">
            <a:avLst/>
          </a:prstGeom>
          <a:noFill/>
          <a:ln w="9525">
            <a:noFill/>
            <a:miter lim="800000"/>
            <a:headEnd/>
            <a:tailEnd/>
          </a:ln>
        </p:spPr>
        <p:txBody>
          <a:bodyPr lIns="90487" tIns="44450" rIns="90487" bIns="44450" anchor="ctr"/>
          <a:lstStyle/>
          <a:p>
            <a:pPr eaLnBrk="1" hangingPunct="1"/>
            <a:endParaRPr lang="es-ES" sz="2800" b="1" dirty="0"/>
          </a:p>
        </p:txBody>
      </p:sp>
      <p:sp>
        <p:nvSpPr>
          <p:cNvPr id="7" name="6 Título"/>
          <p:cNvSpPr>
            <a:spLocks noGrp="1"/>
          </p:cNvSpPr>
          <p:nvPr>
            <p:ph type="title"/>
          </p:nvPr>
        </p:nvSpPr>
        <p:spPr/>
        <p:txBody>
          <a:bodyPr/>
          <a:lstStyle/>
          <a:p>
            <a:r>
              <a:rPr lang="es-ES" sz="3200" b="0" dirty="0">
                <a:solidFill>
                  <a:schemeClr val="tx1"/>
                </a:solidFill>
              </a:rPr>
              <a:t>Informe de resultados</a:t>
            </a:r>
          </a:p>
        </p:txBody>
      </p:sp>
      <p:sp>
        <p:nvSpPr>
          <p:cNvPr id="12" name="Rectangle 2"/>
          <p:cNvSpPr txBox="1">
            <a:spLocks noChangeArrowheads="1"/>
          </p:cNvSpPr>
          <p:nvPr/>
        </p:nvSpPr>
        <p:spPr>
          <a:xfrm rot="16200000">
            <a:off x="-1512677" y="2528900"/>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Novedades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8" name="Imagen 7"/>
          <p:cNvPicPr/>
          <p:nvPr/>
        </p:nvPicPr>
        <p:blipFill rotWithShape="1">
          <a:blip r:embed="rId3" cstate="print">
            <a:extLst>
              <a:ext uri="{28A0092B-C50C-407E-A947-70E740481C1C}">
                <a14:useLocalDpi xmlns:a14="http://schemas.microsoft.com/office/drawing/2010/main" val="0"/>
              </a:ext>
            </a:extLst>
          </a:blip>
          <a:srcRect b="50435"/>
          <a:stretch/>
        </p:blipFill>
        <p:spPr bwMode="auto">
          <a:xfrm>
            <a:off x="986847" y="1492002"/>
            <a:ext cx="7409563" cy="4032448"/>
          </a:xfrm>
          <a:prstGeom prst="rect">
            <a:avLst/>
          </a:prstGeom>
          <a:noFill/>
          <a:ln>
            <a:noFill/>
          </a:ln>
        </p:spPr>
      </p:pic>
      <p:pic>
        <p:nvPicPr>
          <p:cNvPr id="14" name="Picture 2" descr="C:\Users\comercial\Desktop\Logo VERDE 2016.jpg"/>
          <p:cNvPicPr>
            <a:picLocks noChangeAspect="1" noChangeArrowheads="1"/>
          </p:cNvPicPr>
          <p:nvPr/>
        </p:nvPicPr>
        <p:blipFill>
          <a:blip r:embed="rId4" cstate="print"/>
          <a:srcRect/>
          <a:stretch>
            <a:fillRect/>
          </a:stretch>
        </p:blipFill>
        <p:spPr bwMode="auto">
          <a:xfrm>
            <a:off x="126960" y="6138017"/>
            <a:ext cx="2355476" cy="720000"/>
          </a:xfrm>
          <a:prstGeom prst="rect">
            <a:avLst/>
          </a:prstGeom>
          <a:noFill/>
        </p:spPr>
      </p:pic>
      <p:sp>
        <p:nvSpPr>
          <p:cNvPr id="9" name="Rectángulo 8"/>
          <p:cNvSpPr/>
          <p:nvPr/>
        </p:nvSpPr>
        <p:spPr>
          <a:xfrm>
            <a:off x="5652120" y="1723423"/>
            <a:ext cx="2376264" cy="2432875"/>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937549" y="1723423"/>
            <a:ext cx="4614269" cy="2432875"/>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937550" y="4228306"/>
            <a:ext cx="7458860" cy="1366203"/>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CuadroTexto 43"/>
          <p:cNvSpPr txBox="1"/>
          <p:nvPr/>
        </p:nvSpPr>
        <p:spPr>
          <a:xfrm>
            <a:off x="1691680" y="1027496"/>
            <a:ext cx="914400" cy="914400"/>
          </a:xfrm>
          <a:prstGeom prst="rect">
            <a:avLst/>
          </a:prstGeom>
          <a:noFill/>
        </p:spPr>
        <p:txBody>
          <a:bodyPr wrap="square" rtlCol="0">
            <a:spAutoFit/>
          </a:bodyPr>
          <a:lstStyle/>
          <a:p>
            <a:endParaRPr lang="es-ES" dirty="0"/>
          </a:p>
        </p:txBody>
      </p:sp>
      <p:sp>
        <p:nvSpPr>
          <p:cNvPr id="46" name="CuadroTexto 45"/>
          <p:cNvSpPr txBox="1"/>
          <p:nvPr/>
        </p:nvSpPr>
        <p:spPr>
          <a:xfrm>
            <a:off x="1583583" y="1014855"/>
            <a:ext cx="3240360" cy="338554"/>
          </a:xfrm>
          <a:prstGeom prst="rect">
            <a:avLst/>
          </a:prstGeom>
          <a:noFill/>
        </p:spPr>
        <p:txBody>
          <a:bodyPr wrap="square" rtlCol="0">
            <a:spAutoFit/>
          </a:bodyPr>
          <a:lstStyle/>
          <a:p>
            <a:r>
              <a:rPr lang="es-ES" sz="1600" dirty="0"/>
              <a:t>Gráfico de resultados por áreas</a:t>
            </a:r>
          </a:p>
        </p:txBody>
      </p:sp>
      <p:cxnSp>
        <p:nvCxnSpPr>
          <p:cNvPr id="48" name="Conector recto 47"/>
          <p:cNvCxnSpPr/>
          <p:nvPr/>
        </p:nvCxnSpPr>
        <p:spPr>
          <a:xfrm flipH="1">
            <a:off x="1547664" y="1340768"/>
            <a:ext cx="2808312" cy="0"/>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547664" y="1340768"/>
            <a:ext cx="0" cy="382655"/>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
        <p:nvSpPr>
          <p:cNvPr id="51" name="CuadroTexto 50"/>
          <p:cNvSpPr txBox="1"/>
          <p:nvPr/>
        </p:nvSpPr>
        <p:spPr>
          <a:xfrm>
            <a:off x="4950085" y="1027496"/>
            <a:ext cx="3240360" cy="338554"/>
          </a:xfrm>
          <a:prstGeom prst="rect">
            <a:avLst/>
          </a:prstGeom>
          <a:noFill/>
        </p:spPr>
        <p:txBody>
          <a:bodyPr wrap="square" rtlCol="0">
            <a:spAutoFit/>
          </a:bodyPr>
          <a:lstStyle/>
          <a:p>
            <a:r>
              <a:rPr lang="es-ES" sz="1600" dirty="0"/>
              <a:t>Valoración obtenida en hojas</a:t>
            </a:r>
          </a:p>
        </p:txBody>
      </p:sp>
      <p:cxnSp>
        <p:nvCxnSpPr>
          <p:cNvPr id="52" name="Conector recto 51"/>
          <p:cNvCxnSpPr/>
          <p:nvPr/>
        </p:nvCxnSpPr>
        <p:spPr>
          <a:xfrm flipH="1">
            <a:off x="4788024" y="1340768"/>
            <a:ext cx="2808312" cy="0"/>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7596336" y="1340768"/>
            <a:ext cx="0" cy="382655"/>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
        <p:nvSpPr>
          <p:cNvPr id="54" name="CuadroTexto 53"/>
          <p:cNvSpPr txBox="1"/>
          <p:nvPr/>
        </p:nvSpPr>
        <p:spPr>
          <a:xfrm>
            <a:off x="3635896" y="5750048"/>
            <a:ext cx="3240360" cy="338554"/>
          </a:xfrm>
          <a:prstGeom prst="rect">
            <a:avLst/>
          </a:prstGeom>
          <a:noFill/>
        </p:spPr>
        <p:txBody>
          <a:bodyPr wrap="square" rtlCol="0">
            <a:spAutoFit/>
          </a:bodyPr>
          <a:lstStyle/>
          <a:p>
            <a:r>
              <a:rPr lang="es-ES" sz="1600" dirty="0"/>
              <a:t>Resultados por criterios</a:t>
            </a:r>
          </a:p>
        </p:txBody>
      </p:sp>
      <p:cxnSp>
        <p:nvCxnSpPr>
          <p:cNvPr id="55" name="Conector recto 54"/>
          <p:cNvCxnSpPr/>
          <p:nvPr/>
        </p:nvCxnSpPr>
        <p:spPr>
          <a:xfrm flipH="1">
            <a:off x="3635896" y="6063320"/>
            <a:ext cx="2088232" cy="0"/>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flipV="1">
            <a:off x="3635896" y="5594509"/>
            <a:ext cx="0" cy="468811"/>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77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sz="3200" b="0" dirty="0">
                <a:solidFill>
                  <a:schemeClr val="tx1"/>
                </a:solidFill>
              </a:rPr>
              <a:t>Resultados por impactos</a:t>
            </a:r>
          </a:p>
        </p:txBody>
      </p:sp>
      <p:sp>
        <p:nvSpPr>
          <p:cNvPr id="12" name="Rectangle 2"/>
          <p:cNvSpPr txBox="1">
            <a:spLocks noChangeArrowheads="1"/>
          </p:cNvSpPr>
          <p:nvPr/>
        </p:nvSpPr>
        <p:spPr>
          <a:xfrm rot="16200000">
            <a:off x="-1512677" y="2528900"/>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Novedades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2" name="Imagen 1"/>
          <p:cNvPicPr>
            <a:picLocks noChangeAspect="1"/>
          </p:cNvPicPr>
          <p:nvPr/>
        </p:nvPicPr>
        <p:blipFill>
          <a:blip r:embed="rId3"/>
          <a:stretch>
            <a:fillRect/>
          </a:stretch>
        </p:blipFill>
        <p:spPr>
          <a:xfrm>
            <a:off x="3666757" y="1264001"/>
            <a:ext cx="4649659" cy="5391161"/>
          </a:xfrm>
          <a:prstGeom prst="rect">
            <a:avLst/>
          </a:prstGeom>
        </p:spPr>
      </p:pic>
      <p:pic>
        <p:nvPicPr>
          <p:cNvPr id="9" name="Picture 2" descr="C:\Users\comercial\Desktop\Logo VERDE 2016.jpg"/>
          <p:cNvPicPr>
            <a:picLocks noChangeAspect="1" noChangeArrowheads="1"/>
          </p:cNvPicPr>
          <p:nvPr/>
        </p:nvPicPr>
        <p:blipFill>
          <a:blip r:embed="rId4" cstate="print"/>
          <a:srcRect/>
          <a:stretch>
            <a:fillRect/>
          </a:stretch>
        </p:blipFill>
        <p:spPr bwMode="auto">
          <a:xfrm>
            <a:off x="126960" y="6138017"/>
            <a:ext cx="2355476" cy="720000"/>
          </a:xfrm>
          <a:prstGeom prst="rect">
            <a:avLst/>
          </a:prstGeom>
          <a:noFill/>
        </p:spPr>
      </p:pic>
      <p:sp>
        <p:nvSpPr>
          <p:cNvPr id="8" name="Rectángulo 7"/>
          <p:cNvSpPr/>
          <p:nvPr/>
        </p:nvSpPr>
        <p:spPr>
          <a:xfrm>
            <a:off x="3658048" y="1844825"/>
            <a:ext cx="4658367" cy="1728192"/>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555757" y="2276872"/>
            <a:ext cx="2075605" cy="584775"/>
          </a:xfrm>
          <a:prstGeom prst="rect">
            <a:avLst/>
          </a:prstGeom>
          <a:noFill/>
        </p:spPr>
        <p:txBody>
          <a:bodyPr wrap="square" rtlCol="0">
            <a:spAutoFit/>
          </a:bodyPr>
          <a:lstStyle/>
          <a:p>
            <a:r>
              <a:rPr lang="es-ES" sz="1600" dirty="0"/>
              <a:t>Diagramas de reducción de impactos</a:t>
            </a:r>
          </a:p>
        </p:txBody>
      </p:sp>
      <p:cxnSp>
        <p:nvCxnSpPr>
          <p:cNvPr id="13" name="Conector recto 12"/>
          <p:cNvCxnSpPr>
            <a:cxnSpLocks/>
          </p:cNvCxnSpPr>
          <p:nvPr/>
        </p:nvCxnSpPr>
        <p:spPr>
          <a:xfrm>
            <a:off x="1619672" y="2861647"/>
            <a:ext cx="2047084" cy="0"/>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3658048" y="3645024"/>
            <a:ext cx="4658367" cy="1598374"/>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p:cNvSpPr txBox="1"/>
          <p:nvPr/>
        </p:nvSpPr>
        <p:spPr>
          <a:xfrm>
            <a:off x="1475656" y="4077071"/>
            <a:ext cx="2191101" cy="584775"/>
          </a:xfrm>
          <a:prstGeom prst="rect">
            <a:avLst/>
          </a:prstGeom>
          <a:noFill/>
        </p:spPr>
        <p:txBody>
          <a:bodyPr wrap="square" rtlCol="0">
            <a:spAutoFit/>
          </a:bodyPr>
          <a:lstStyle/>
          <a:p>
            <a:r>
              <a:rPr lang="es-ES" sz="1600" dirty="0"/>
              <a:t>Reducción de impactos negativos en porcentaje</a:t>
            </a:r>
          </a:p>
        </p:txBody>
      </p:sp>
      <p:cxnSp>
        <p:nvCxnSpPr>
          <p:cNvPr id="18" name="Conector recto 17"/>
          <p:cNvCxnSpPr>
            <a:cxnSpLocks/>
          </p:cNvCxnSpPr>
          <p:nvPr/>
        </p:nvCxnSpPr>
        <p:spPr>
          <a:xfrm>
            <a:off x="1620288" y="4661846"/>
            <a:ext cx="2046468" cy="0"/>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
        <p:nvSpPr>
          <p:cNvPr id="19" name="Rectángulo 18"/>
          <p:cNvSpPr/>
          <p:nvPr/>
        </p:nvSpPr>
        <p:spPr>
          <a:xfrm>
            <a:off x="3666756" y="5332822"/>
            <a:ext cx="4649659" cy="1281947"/>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1466947" y="5373215"/>
            <a:ext cx="2191101" cy="584775"/>
          </a:xfrm>
          <a:prstGeom prst="rect">
            <a:avLst/>
          </a:prstGeom>
          <a:noFill/>
        </p:spPr>
        <p:txBody>
          <a:bodyPr wrap="square" rtlCol="0">
            <a:spAutoFit/>
          </a:bodyPr>
          <a:lstStyle/>
          <a:p>
            <a:r>
              <a:rPr lang="es-ES" sz="1600" dirty="0"/>
              <a:t>Mejora de impactos positivos en porcentaje</a:t>
            </a:r>
          </a:p>
        </p:txBody>
      </p:sp>
      <p:cxnSp>
        <p:nvCxnSpPr>
          <p:cNvPr id="21" name="Conector recto 20"/>
          <p:cNvCxnSpPr>
            <a:cxnSpLocks/>
            <a:endCxn id="19" idx="1"/>
          </p:cNvCxnSpPr>
          <p:nvPr/>
        </p:nvCxnSpPr>
        <p:spPr>
          <a:xfrm>
            <a:off x="1611579" y="5957990"/>
            <a:ext cx="2055177" cy="15806"/>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92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27"/>
          <p:cNvSpPr>
            <a:spLocks noChangeArrowheads="1"/>
          </p:cNvSpPr>
          <p:nvPr/>
        </p:nvSpPr>
        <p:spPr bwMode="auto">
          <a:xfrm>
            <a:off x="357158" y="857232"/>
            <a:ext cx="7993063" cy="609600"/>
          </a:xfrm>
          <a:prstGeom prst="rect">
            <a:avLst/>
          </a:prstGeom>
          <a:noFill/>
          <a:ln w="9525">
            <a:noFill/>
            <a:miter lim="800000"/>
            <a:headEnd/>
            <a:tailEnd/>
          </a:ln>
        </p:spPr>
        <p:txBody>
          <a:bodyPr lIns="90487" tIns="44450" rIns="90487" bIns="44450" anchor="ctr"/>
          <a:lstStyle/>
          <a:p>
            <a:pPr eaLnBrk="1" hangingPunct="1"/>
            <a:endParaRPr lang="es-ES" sz="2800" b="1" dirty="0"/>
          </a:p>
        </p:txBody>
      </p:sp>
      <p:sp>
        <p:nvSpPr>
          <p:cNvPr id="7" name="6 Título"/>
          <p:cNvSpPr>
            <a:spLocks noGrp="1"/>
          </p:cNvSpPr>
          <p:nvPr>
            <p:ph type="title"/>
          </p:nvPr>
        </p:nvSpPr>
        <p:spPr/>
        <p:txBody>
          <a:bodyPr/>
          <a:lstStyle/>
          <a:p>
            <a:r>
              <a:rPr lang="es-ES" sz="3200" b="0" dirty="0">
                <a:solidFill>
                  <a:schemeClr val="tx1"/>
                </a:solidFill>
              </a:rPr>
              <a:t>Indicadores</a:t>
            </a:r>
          </a:p>
        </p:txBody>
      </p:sp>
      <p:sp>
        <p:nvSpPr>
          <p:cNvPr id="12" name="Rectangle 2"/>
          <p:cNvSpPr txBox="1">
            <a:spLocks noChangeArrowheads="1"/>
          </p:cNvSpPr>
          <p:nvPr/>
        </p:nvSpPr>
        <p:spPr>
          <a:xfrm rot="16200000">
            <a:off x="-1512677" y="2528900"/>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Novedades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0" name="Picture 2" descr="C:\Users\comercial\Desktop\Logo VERDE 2016.jpg"/>
          <p:cNvPicPr>
            <a:picLocks noChangeAspect="1" noChangeArrowheads="1"/>
          </p:cNvPicPr>
          <p:nvPr/>
        </p:nvPicPr>
        <p:blipFill>
          <a:blip r:embed="rId3" cstate="print"/>
          <a:srcRect/>
          <a:stretch>
            <a:fillRect/>
          </a:stretch>
        </p:blipFill>
        <p:spPr bwMode="auto">
          <a:xfrm>
            <a:off x="126960" y="6138017"/>
            <a:ext cx="2355476" cy="720000"/>
          </a:xfrm>
          <a:prstGeom prst="rect">
            <a:avLst/>
          </a:prstGeom>
          <a:noFill/>
        </p:spPr>
      </p:pic>
      <p:pic>
        <p:nvPicPr>
          <p:cNvPr id="4" name="Imagen 3"/>
          <p:cNvPicPr>
            <a:picLocks noChangeAspect="1"/>
          </p:cNvPicPr>
          <p:nvPr/>
        </p:nvPicPr>
        <p:blipFill>
          <a:blip r:embed="rId4"/>
          <a:stretch>
            <a:fillRect/>
          </a:stretch>
        </p:blipFill>
        <p:spPr>
          <a:xfrm>
            <a:off x="2586022" y="1057824"/>
            <a:ext cx="6018426" cy="4891456"/>
          </a:xfrm>
          <a:prstGeom prst="rect">
            <a:avLst/>
          </a:prstGeom>
        </p:spPr>
      </p:pic>
      <p:sp>
        <p:nvSpPr>
          <p:cNvPr id="13" name="Rectángulo 12"/>
          <p:cNvSpPr/>
          <p:nvPr/>
        </p:nvSpPr>
        <p:spPr>
          <a:xfrm>
            <a:off x="3923928" y="1340769"/>
            <a:ext cx="496098" cy="4608512"/>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3995936" y="6258798"/>
            <a:ext cx="360039" cy="338554"/>
          </a:xfrm>
          <a:prstGeom prst="rect">
            <a:avLst/>
          </a:prstGeom>
          <a:noFill/>
        </p:spPr>
        <p:txBody>
          <a:bodyPr wrap="square" rtlCol="0">
            <a:spAutoFit/>
          </a:bodyPr>
          <a:lstStyle/>
          <a:p>
            <a:r>
              <a:rPr lang="es-ES" sz="1600" dirty="0"/>
              <a:t>2</a:t>
            </a:r>
          </a:p>
        </p:txBody>
      </p:sp>
      <p:cxnSp>
        <p:nvCxnSpPr>
          <p:cNvPr id="16" name="Conector recto 15"/>
          <p:cNvCxnSpPr/>
          <p:nvPr/>
        </p:nvCxnSpPr>
        <p:spPr>
          <a:xfrm flipV="1">
            <a:off x="3995936" y="5949283"/>
            <a:ext cx="0" cy="648069"/>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2555776" y="1340768"/>
            <a:ext cx="1288187" cy="4608512"/>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p:nvSpPr>
        <p:spPr>
          <a:xfrm>
            <a:off x="2627783" y="6264878"/>
            <a:ext cx="360040" cy="338554"/>
          </a:xfrm>
          <a:prstGeom prst="rect">
            <a:avLst/>
          </a:prstGeom>
          <a:noFill/>
        </p:spPr>
        <p:txBody>
          <a:bodyPr wrap="square" rtlCol="0">
            <a:spAutoFit/>
          </a:bodyPr>
          <a:lstStyle/>
          <a:p>
            <a:r>
              <a:rPr lang="es-ES" sz="1600" dirty="0"/>
              <a:t>1</a:t>
            </a:r>
          </a:p>
        </p:txBody>
      </p:sp>
      <p:cxnSp>
        <p:nvCxnSpPr>
          <p:cNvPr id="20" name="Conector recto 19"/>
          <p:cNvCxnSpPr/>
          <p:nvPr/>
        </p:nvCxnSpPr>
        <p:spPr>
          <a:xfrm flipV="1">
            <a:off x="2627784" y="5922132"/>
            <a:ext cx="0" cy="673331"/>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4499992" y="1340768"/>
            <a:ext cx="1368152" cy="4608512"/>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p:cNvSpPr txBox="1"/>
          <p:nvPr/>
        </p:nvSpPr>
        <p:spPr>
          <a:xfrm>
            <a:off x="4606672" y="6256909"/>
            <a:ext cx="360038" cy="338554"/>
          </a:xfrm>
          <a:prstGeom prst="rect">
            <a:avLst/>
          </a:prstGeom>
          <a:noFill/>
        </p:spPr>
        <p:txBody>
          <a:bodyPr wrap="square" rtlCol="0">
            <a:spAutoFit/>
          </a:bodyPr>
          <a:lstStyle/>
          <a:p>
            <a:r>
              <a:rPr lang="es-ES" sz="1600" dirty="0"/>
              <a:t>3</a:t>
            </a:r>
          </a:p>
        </p:txBody>
      </p:sp>
      <p:cxnSp>
        <p:nvCxnSpPr>
          <p:cNvPr id="26" name="Conector recto 25"/>
          <p:cNvCxnSpPr/>
          <p:nvPr/>
        </p:nvCxnSpPr>
        <p:spPr>
          <a:xfrm flipV="1">
            <a:off x="4572000" y="5949282"/>
            <a:ext cx="0" cy="646181"/>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6228186" y="6256907"/>
            <a:ext cx="360038" cy="338554"/>
          </a:xfrm>
          <a:prstGeom prst="rect">
            <a:avLst/>
          </a:prstGeom>
          <a:noFill/>
        </p:spPr>
        <p:txBody>
          <a:bodyPr wrap="square" rtlCol="0">
            <a:spAutoFit/>
          </a:bodyPr>
          <a:lstStyle/>
          <a:p>
            <a:r>
              <a:rPr lang="es-ES" sz="1600" dirty="0"/>
              <a:t>4</a:t>
            </a:r>
          </a:p>
        </p:txBody>
      </p:sp>
      <p:cxnSp>
        <p:nvCxnSpPr>
          <p:cNvPr id="37" name="Conector recto 36"/>
          <p:cNvCxnSpPr/>
          <p:nvPr/>
        </p:nvCxnSpPr>
        <p:spPr>
          <a:xfrm flipV="1">
            <a:off x="6193514" y="5949280"/>
            <a:ext cx="0" cy="646181"/>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7631008" y="6256907"/>
            <a:ext cx="360038" cy="338554"/>
          </a:xfrm>
          <a:prstGeom prst="rect">
            <a:avLst/>
          </a:prstGeom>
          <a:noFill/>
        </p:spPr>
        <p:txBody>
          <a:bodyPr wrap="square" rtlCol="0">
            <a:spAutoFit/>
          </a:bodyPr>
          <a:lstStyle/>
          <a:p>
            <a:r>
              <a:rPr lang="es-ES" sz="1600" dirty="0"/>
              <a:t>5</a:t>
            </a:r>
          </a:p>
        </p:txBody>
      </p:sp>
      <p:cxnSp>
        <p:nvCxnSpPr>
          <p:cNvPr id="39" name="Conector recto 38"/>
          <p:cNvCxnSpPr/>
          <p:nvPr/>
        </p:nvCxnSpPr>
        <p:spPr>
          <a:xfrm flipV="1">
            <a:off x="7596336" y="5949280"/>
            <a:ext cx="0" cy="646181"/>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8244410" y="6256907"/>
            <a:ext cx="360038" cy="338554"/>
          </a:xfrm>
          <a:prstGeom prst="rect">
            <a:avLst/>
          </a:prstGeom>
          <a:noFill/>
        </p:spPr>
        <p:txBody>
          <a:bodyPr wrap="square" rtlCol="0">
            <a:spAutoFit/>
          </a:bodyPr>
          <a:lstStyle/>
          <a:p>
            <a:r>
              <a:rPr lang="es-ES" sz="1600" dirty="0"/>
              <a:t>6</a:t>
            </a:r>
          </a:p>
        </p:txBody>
      </p:sp>
      <p:cxnSp>
        <p:nvCxnSpPr>
          <p:cNvPr id="41" name="Conector recto 40"/>
          <p:cNvCxnSpPr/>
          <p:nvPr/>
        </p:nvCxnSpPr>
        <p:spPr>
          <a:xfrm flipV="1">
            <a:off x="8209738" y="5949280"/>
            <a:ext cx="0" cy="646181"/>
          </a:xfrm>
          <a:prstGeom prst="line">
            <a:avLst/>
          </a:prstGeom>
          <a:ln w="25400">
            <a:solidFill>
              <a:srgbClr val="A8B700"/>
            </a:solidFill>
            <a:prstDash val="sysDot"/>
          </a:ln>
        </p:spPr>
        <p:style>
          <a:lnRef idx="1">
            <a:schemeClr val="accent1"/>
          </a:lnRef>
          <a:fillRef idx="0">
            <a:schemeClr val="accent1"/>
          </a:fillRef>
          <a:effectRef idx="0">
            <a:schemeClr val="accent1"/>
          </a:effectRef>
          <a:fontRef idx="minor">
            <a:schemeClr val="tx1"/>
          </a:fontRef>
        </p:style>
      </p:cxnSp>
      <p:sp>
        <p:nvSpPr>
          <p:cNvPr id="42" name="Rectángulo 41"/>
          <p:cNvSpPr/>
          <p:nvPr/>
        </p:nvSpPr>
        <p:spPr>
          <a:xfrm>
            <a:off x="5940152" y="1340768"/>
            <a:ext cx="1440160" cy="4608512"/>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42"/>
          <p:cNvSpPr/>
          <p:nvPr/>
        </p:nvSpPr>
        <p:spPr>
          <a:xfrm>
            <a:off x="7452320" y="1340768"/>
            <a:ext cx="469386" cy="4608512"/>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43"/>
          <p:cNvSpPr/>
          <p:nvPr/>
        </p:nvSpPr>
        <p:spPr>
          <a:xfrm>
            <a:off x="7993714" y="1340768"/>
            <a:ext cx="538726" cy="4608512"/>
          </a:xfrm>
          <a:prstGeom prst="rect">
            <a:avLst/>
          </a:prstGeom>
          <a:noFill/>
          <a:ln w="508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p:cNvSpPr txBox="1"/>
          <p:nvPr/>
        </p:nvSpPr>
        <p:spPr>
          <a:xfrm>
            <a:off x="820959" y="1336700"/>
            <a:ext cx="1582844" cy="4616648"/>
          </a:xfrm>
          <a:prstGeom prst="rect">
            <a:avLst/>
          </a:prstGeom>
          <a:solidFill>
            <a:srgbClr val="A8B700">
              <a:alpha val="52000"/>
            </a:srgbClr>
          </a:solidFill>
          <a:ln w="50800">
            <a:noFill/>
            <a:prstDash val="sysDot"/>
          </a:ln>
        </p:spPr>
        <p:txBody>
          <a:bodyPr wrap="square" rtlCol="0">
            <a:spAutoFit/>
          </a:bodyPr>
          <a:lstStyle/>
          <a:p>
            <a:r>
              <a:rPr lang="es-ES" sz="1400" dirty="0"/>
              <a:t>1.- Impactos evaluados basados en la familia UNE-EN 15643</a:t>
            </a:r>
          </a:p>
          <a:p>
            <a:r>
              <a:rPr lang="es-ES" sz="1400" dirty="0"/>
              <a:t>2.- Indicadores asociados a cada impacto</a:t>
            </a:r>
          </a:p>
          <a:p>
            <a:r>
              <a:rPr lang="es-ES" sz="1400" dirty="0"/>
              <a:t>3.- Etapa del ciclo de vida analizada según la norma UNE-EN 15978</a:t>
            </a:r>
          </a:p>
          <a:p>
            <a:r>
              <a:rPr lang="es-ES" sz="1400" dirty="0"/>
              <a:t>4.- Alcance de la evaluación de impactos.</a:t>
            </a:r>
          </a:p>
          <a:p>
            <a:r>
              <a:rPr lang="es-ES" sz="1400" dirty="0"/>
              <a:t>5.- Valor de referencia definido en la Guía del usuario.</a:t>
            </a:r>
          </a:p>
          <a:p>
            <a:r>
              <a:rPr lang="es-ES" sz="1400" dirty="0"/>
              <a:t>6.- Valor obtenido para el edificio objeto.</a:t>
            </a:r>
          </a:p>
        </p:txBody>
      </p:sp>
    </p:spTree>
    <p:extLst>
      <p:ext uri="{BB962C8B-B14F-4D97-AF65-F5344CB8AC3E}">
        <p14:creationId xmlns:p14="http://schemas.microsoft.com/office/powerpoint/2010/main" val="366464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a:t>Areas</a:t>
            </a:r>
            <a:endParaRPr lang="es-ES" dirty="0"/>
          </a:p>
        </p:txBody>
      </p:sp>
      <p:sp>
        <p:nvSpPr>
          <p:cNvPr id="7" name="Rectangle 2"/>
          <p:cNvSpPr txBox="1">
            <a:spLocks noChangeArrowheads="1"/>
          </p:cNvSpPr>
          <p:nvPr/>
        </p:nvSpPr>
        <p:spPr>
          <a:xfrm rot="16200000">
            <a:off x="-1512677" y="3681028"/>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 Áreas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sp>
        <p:nvSpPr>
          <p:cNvPr id="8" name="20 Marcador de contenido"/>
          <p:cNvSpPr>
            <a:spLocks noGrp="1"/>
          </p:cNvSpPr>
          <p:nvPr>
            <p:ph idx="1"/>
          </p:nvPr>
        </p:nvSpPr>
        <p:spPr>
          <a:xfrm>
            <a:off x="971600" y="1412776"/>
            <a:ext cx="7920880" cy="4752528"/>
          </a:xfrm>
        </p:spPr>
        <p:txBody>
          <a:bodyPr/>
          <a:lstStyle/>
          <a:p>
            <a:pPr>
              <a:buNone/>
            </a:pPr>
            <a:r>
              <a:rPr lang="es-ES" dirty="0">
                <a:latin typeface="Arial Narrow" panose="020B0606020202030204" pitchFamily="34" charset="0"/>
              </a:rPr>
              <a:t>¿Cómo mide? Organización de criterios</a:t>
            </a:r>
          </a:p>
        </p:txBody>
      </p:sp>
      <p:sp>
        <p:nvSpPr>
          <p:cNvPr id="15" name="12 Abrir llave"/>
          <p:cNvSpPr/>
          <p:nvPr/>
        </p:nvSpPr>
        <p:spPr>
          <a:xfrm>
            <a:off x="2268537" y="2060848"/>
            <a:ext cx="520063" cy="4388791"/>
          </a:xfrm>
          <a:prstGeom prst="leftBrace">
            <a:avLst/>
          </a:prstGeom>
          <a:noFill/>
          <a:ln w="57150">
            <a:solidFill>
              <a:srgbClr val="A8B7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pic>
        <p:nvPicPr>
          <p:cNvPr id="18" name="Picture 2" descr="Z:\GBCEspaña\S_Secretaría\S_Plantillas\S_Logos\VERDE\Hojas\5-hojas_VERD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4" y="3501008"/>
            <a:ext cx="1512168" cy="1430229"/>
          </a:xfrm>
          <a:prstGeom prst="rect">
            <a:avLst/>
          </a:prstGeom>
          <a:noFill/>
        </p:spPr>
      </p:pic>
      <p:pic>
        <p:nvPicPr>
          <p:cNvPr id="20" name="26 Imagen" descr="Parcela.jpg"/>
          <p:cNvPicPr/>
          <p:nvPr/>
        </p:nvPicPr>
        <p:blipFill>
          <a:blip r:embed="rId3"/>
          <a:srcRect l="25928" t="10770" r="4955" b="11268"/>
          <a:stretch>
            <a:fillRect/>
          </a:stretch>
        </p:blipFill>
        <p:spPr>
          <a:xfrm rot="16200000">
            <a:off x="2795454" y="2222328"/>
            <a:ext cx="1649988" cy="1327040"/>
          </a:xfrm>
          <a:prstGeom prst="rect">
            <a:avLst/>
          </a:prstGeom>
        </p:spPr>
      </p:pic>
      <p:pic>
        <p:nvPicPr>
          <p:cNvPr id="21" name="32 Imagen" descr="Energía.jpg"/>
          <p:cNvPicPr/>
          <p:nvPr/>
        </p:nvPicPr>
        <p:blipFill>
          <a:blip r:embed="rId4"/>
          <a:srcRect l="26252" t="11058" r="4955" b="11955"/>
          <a:stretch>
            <a:fillRect/>
          </a:stretch>
        </p:blipFill>
        <p:spPr>
          <a:xfrm rot="16200000">
            <a:off x="4332137" y="2246841"/>
            <a:ext cx="1649989" cy="1278009"/>
          </a:xfrm>
          <a:prstGeom prst="rect">
            <a:avLst/>
          </a:prstGeom>
        </p:spPr>
      </p:pic>
      <p:pic>
        <p:nvPicPr>
          <p:cNvPr id="22" name="49 Imagen" descr="Recursos.jpg"/>
          <p:cNvPicPr/>
          <p:nvPr/>
        </p:nvPicPr>
        <p:blipFill>
          <a:blip r:embed="rId5"/>
          <a:srcRect l="26857" t="10501" r="4620" b="11747"/>
          <a:stretch>
            <a:fillRect/>
          </a:stretch>
        </p:blipFill>
        <p:spPr>
          <a:xfrm rot="16200000">
            <a:off x="5940149" y="2270675"/>
            <a:ext cx="1649989" cy="1230337"/>
          </a:xfrm>
          <a:prstGeom prst="rect">
            <a:avLst/>
          </a:prstGeom>
        </p:spPr>
      </p:pic>
      <p:pic>
        <p:nvPicPr>
          <p:cNvPr id="23" name="65 Imagen" descr="CAI.jpg"/>
          <p:cNvPicPr/>
          <p:nvPr/>
        </p:nvPicPr>
        <p:blipFill>
          <a:blip r:embed="rId6"/>
          <a:srcRect l="26512" t="11865" r="5224" b="11135"/>
          <a:stretch>
            <a:fillRect/>
          </a:stretch>
        </p:blipFill>
        <p:spPr>
          <a:xfrm rot="16200000">
            <a:off x="2792414" y="4531429"/>
            <a:ext cx="1668237" cy="1314873"/>
          </a:xfrm>
          <a:prstGeom prst="rect">
            <a:avLst/>
          </a:prstGeom>
        </p:spPr>
      </p:pic>
      <p:pic>
        <p:nvPicPr>
          <p:cNvPr id="24" name="112 Imagen" descr="Aspectos sociales.jpg"/>
          <p:cNvPicPr/>
          <p:nvPr/>
        </p:nvPicPr>
        <p:blipFill>
          <a:blip r:embed="rId7"/>
          <a:srcRect l="26689" t="11097" r="4955" b="11642"/>
          <a:stretch>
            <a:fillRect/>
          </a:stretch>
        </p:blipFill>
        <p:spPr>
          <a:xfrm rot="16200000">
            <a:off x="4323014" y="4549861"/>
            <a:ext cx="1668238" cy="1278010"/>
          </a:xfrm>
          <a:prstGeom prst="rect">
            <a:avLst/>
          </a:prstGeom>
        </p:spPr>
      </p:pic>
      <p:pic>
        <p:nvPicPr>
          <p:cNvPr id="25" name="122 Imagen" descr="Calidad servicio.jpg"/>
          <p:cNvPicPr/>
          <p:nvPr/>
        </p:nvPicPr>
        <p:blipFill>
          <a:blip r:embed="rId8"/>
          <a:srcRect l="26840" t="10848" r="4284" b="12375"/>
          <a:stretch>
            <a:fillRect/>
          </a:stretch>
        </p:blipFill>
        <p:spPr>
          <a:xfrm rot="16200000">
            <a:off x="5945942" y="4588613"/>
            <a:ext cx="1665649" cy="1203094"/>
          </a:xfrm>
          <a:prstGeom prst="rect">
            <a:avLst/>
          </a:prstGeom>
        </p:spPr>
      </p:pic>
      <p:pic>
        <p:nvPicPr>
          <p:cNvPr id="26" name="123 Imagen" descr="LOGO 5.jpg"/>
          <p:cNvPicPr/>
          <p:nvPr/>
        </p:nvPicPr>
        <p:blipFill>
          <a:blip r:embed="rId9"/>
          <a:srcRect l="3024" t="11639" r="3247" b="13064"/>
          <a:stretch>
            <a:fillRect/>
          </a:stretch>
        </p:blipFill>
        <p:spPr>
          <a:xfrm>
            <a:off x="7686479" y="3281247"/>
            <a:ext cx="1158330" cy="1649990"/>
          </a:xfrm>
          <a:prstGeom prst="rect">
            <a:avLst/>
          </a:prstGeom>
        </p:spPr>
      </p:pic>
      <p:pic>
        <p:nvPicPr>
          <p:cNvPr id="27" name="Picture 2" descr="C:\Users\comercial\Desktop\Logo VERDE 2016.jpg"/>
          <p:cNvPicPr>
            <a:picLocks noChangeAspect="1" noChangeArrowheads="1"/>
          </p:cNvPicPr>
          <p:nvPr/>
        </p:nvPicPr>
        <p:blipFill>
          <a:blip r:embed="rId10" cstate="print"/>
          <a:srcRect/>
          <a:stretch>
            <a:fillRect/>
          </a:stretch>
        </p:blipFill>
        <p:spPr bwMode="auto">
          <a:xfrm>
            <a:off x="126960" y="6138017"/>
            <a:ext cx="2355476" cy="720000"/>
          </a:xfrm>
          <a:prstGeom prst="rect">
            <a:avLst/>
          </a:prstGeom>
          <a:noFill/>
        </p:spPr>
      </p:pic>
      <p:sp>
        <p:nvSpPr>
          <p:cNvPr id="2" name="CuadroTexto 1"/>
          <p:cNvSpPr txBox="1"/>
          <p:nvPr/>
        </p:nvSpPr>
        <p:spPr>
          <a:xfrm>
            <a:off x="2969096" y="3658552"/>
            <a:ext cx="1314872" cy="461665"/>
          </a:xfrm>
          <a:prstGeom prst="rect">
            <a:avLst/>
          </a:prstGeom>
          <a:solidFill>
            <a:schemeClr val="accent6">
              <a:lumMod val="75000"/>
            </a:schemeClr>
          </a:solidFill>
          <a:ln w="38100">
            <a:noFill/>
          </a:ln>
        </p:spPr>
        <p:txBody>
          <a:bodyPr wrap="square" rtlCol="0">
            <a:spAutoFit/>
          </a:bodyPr>
          <a:lstStyle/>
          <a:p>
            <a:pPr algn="ctr"/>
            <a:r>
              <a:rPr lang="es-ES" sz="1200" dirty="0">
                <a:solidFill>
                  <a:schemeClr val="bg1"/>
                </a:solidFill>
              </a:rPr>
              <a:t>Parcela y Emplazamiento</a:t>
            </a:r>
          </a:p>
        </p:txBody>
      </p:sp>
      <p:sp>
        <p:nvSpPr>
          <p:cNvPr id="16" name="CuadroTexto 15"/>
          <p:cNvSpPr txBox="1"/>
          <p:nvPr/>
        </p:nvSpPr>
        <p:spPr>
          <a:xfrm>
            <a:off x="4518126" y="3655356"/>
            <a:ext cx="1278009" cy="461665"/>
          </a:xfrm>
          <a:prstGeom prst="rect">
            <a:avLst/>
          </a:prstGeom>
          <a:solidFill>
            <a:schemeClr val="accent6">
              <a:lumMod val="75000"/>
            </a:schemeClr>
          </a:solidFill>
          <a:ln w="38100">
            <a:noFill/>
          </a:ln>
        </p:spPr>
        <p:txBody>
          <a:bodyPr wrap="square" rtlCol="0">
            <a:spAutoFit/>
          </a:bodyPr>
          <a:lstStyle/>
          <a:p>
            <a:pPr algn="ctr"/>
            <a:r>
              <a:rPr lang="es-ES" sz="1200" dirty="0">
                <a:solidFill>
                  <a:schemeClr val="bg1"/>
                </a:solidFill>
              </a:rPr>
              <a:t>Energía y Atmósfera</a:t>
            </a:r>
          </a:p>
        </p:txBody>
      </p:sp>
      <p:sp>
        <p:nvSpPr>
          <p:cNvPr id="17" name="CuadroTexto 16"/>
          <p:cNvSpPr txBox="1"/>
          <p:nvPr/>
        </p:nvSpPr>
        <p:spPr>
          <a:xfrm>
            <a:off x="6157112" y="3654856"/>
            <a:ext cx="1223200" cy="461665"/>
          </a:xfrm>
          <a:prstGeom prst="rect">
            <a:avLst/>
          </a:prstGeom>
          <a:solidFill>
            <a:schemeClr val="accent6">
              <a:lumMod val="75000"/>
            </a:schemeClr>
          </a:solidFill>
          <a:ln w="38100">
            <a:noFill/>
          </a:ln>
        </p:spPr>
        <p:txBody>
          <a:bodyPr wrap="square" rtlCol="0">
            <a:spAutoFit/>
          </a:bodyPr>
          <a:lstStyle/>
          <a:p>
            <a:pPr algn="ctr"/>
            <a:r>
              <a:rPr lang="es-ES" sz="1200" dirty="0">
                <a:solidFill>
                  <a:schemeClr val="bg1"/>
                </a:solidFill>
              </a:rPr>
              <a:t>Recursos Naturales</a:t>
            </a:r>
          </a:p>
        </p:txBody>
      </p:sp>
      <p:sp>
        <p:nvSpPr>
          <p:cNvPr id="19" name="CuadroTexto 18"/>
          <p:cNvSpPr txBox="1"/>
          <p:nvPr/>
        </p:nvSpPr>
        <p:spPr>
          <a:xfrm>
            <a:off x="2977992" y="5930116"/>
            <a:ext cx="1305976" cy="461665"/>
          </a:xfrm>
          <a:prstGeom prst="rect">
            <a:avLst/>
          </a:prstGeom>
          <a:solidFill>
            <a:schemeClr val="accent6">
              <a:lumMod val="75000"/>
            </a:schemeClr>
          </a:solidFill>
          <a:ln w="38100">
            <a:noFill/>
          </a:ln>
        </p:spPr>
        <p:txBody>
          <a:bodyPr wrap="square" rtlCol="0">
            <a:spAutoFit/>
          </a:bodyPr>
          <a:lstStyle/>
          <a:p>
            <a:pPr algn="ctr"/>
            <a:r>
              <a:rPr lang="es-ES" sz="1200" dirty="0">
                <a:solidFill>
                  <a:schemeClr val="bg1"/>
                </a:solidFill>
              </a:rPr>
              <a:t>Calidad del Ambiente Interior</a:t>
            </a:r>
          </a:p>
        </p:txBody>
      </p:sp>
      <p:sp>
        <p:nvSpPr>
          <p:cNvPr id="28" name="CuadroTexto 27"/>
          <p:cNvSpPr txBox="1"/>
          <p:nvPr/>
        </p:nvSpPr>
        <p:spPr>
          <a:xfrm>
            <a:off x="4527022" y="5926920"/>
            <a:ext cx="1278009" cy="461665"/>
          </a:xfrm>
          <a:prstGeom prst="rect">
            <a:avLst/>
          </a:prstGeom>
          <a:solidFill>
            <a:schemeClr val="accent6">
              <a:lumMod val="75000"/>
            </a:schemeClr>
          </a:solidFill>
          <a:ln w="38100">
            <a:noFill/>
          </a:ln>
        </p:spPr>
        <p:txBody>
          <a:bodyPr wrap="square" rtlCol="0">
            <a:spAutoFit/>
          </a:bodyPr>
          <a:lstStyle/>
          <a:p>
            <a:pPr algn="ctr"/>
            <a:r>
              <a:rPr lang="es-ES" sz="1200" dirty="0">
                <a:solidFill>
                  <a:schemeClr val="bg1"/>
                </a:solidFill>
              </a:rPr>
              <a:t>Aspectos Sociales y Económicos</a:t>
            </a:r>
          </a:p>
        </p:txBody>
      </p:sp>
      <p:sp>
        <p:nvSpPr>
          <p:cNvPr id="29" name="CuadroTexto 28"/>
          <p:cNvSpPr txBox="1"/>
          <p:nvPr/>
        </p:nvSpPr>
        <p:spPr>
          <a:xfrm>
            <a:off x="6175840" y="5926420"/>
            <a:ext cx="1223200" cy="523220"/>
          </a:xfrm>
          <a:prstGeom prst="rect">
            <a:avLst/>
          </a:prstGeom>
          <a:solidFill>
            <a:schemeClr val="accent6">
              <a:lumMod val="75000"/>
            </a:schemeClr>
          </a:solidFill>
          <a:ln w="38100">
            <a:noFill/>
          </a:ln>
        </p:spPr>
        <p:txBody>
          <a:bodyPr wrap="square" rtlCol="0">
            <a:spAutoFit/>
          </a:bodyPr>
          <a:lstStyle/>
          <a:p>
            <a:pPr algn="ctr"/>
            <a:r>
              <a:rPr lang="es-ES" sz="1400" dirty="0">
                <a:solidFill>
                  <a:schemeClr val="bg1"/>
                </a:solidFill>
              </a:rPr>
              <a:t>Concepto de Calidad</a:t>
            </a:r>
          </a:p>
        </p:txBody>
      </p:sp>
      <p:sp>
        <p:nvSpPr>
          <p:cNvPr id="30" name="CuadroTexto 29"/>
          <p:cNvSpPr txBox="1"/>
          <p:nvPr/>
        </p:nvSpPr>
        <p:spPr>
          <a:xfrm>
            <a:off x="7686479" y="4811795"/>
            <a:ext cx="1158330" cy="307777"/>
          </a:xfrm>
          <a:prstGeom prst="rect">
            <a:avLst/>
          </a:prstGeom>
          <a:solidFill>
            <a:schemeClr val="accent6">
              <a:lumMod val="75000"/>
            </a:schemeClr>
          </a:solidFill>
          <a:ln w="38100">
            <a:noFill/>
          </a:ln>
        </p:spPr>
        <p:txBody>
          <a:bodyPr wrap="square" rtlCol="0">
            <a:spAutoFit/>
          </a:bodyPr>
          <a:lstStyle/>
          <a:p>
            <a:pPr algn="ctr"/>
            <a:r>
              <a:rPr lang="es-ES" sz="1400" dirty="0">
                <a:solidFill>
                  <a:schemeClr val="bg1"/>
                </a:solidFill>
              </a:rPr>
              <a:t>Innovación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rot="16200000">
            <a:off x="-1512677" y="3681028"/>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 Áreas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1" name="Picture 2" descr="C:\Users\comercial\Desktop\Logo VERDE 2016.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6960" y="6138017"/>
            <a:ext cx="2355476" cy="720000"/>
          </a:xfrm>
          <a:prstGeom prst="rect">
            <a:avLst/>
          </a:prstGeom>
          <a:noFill/>
        </p:spPr>
      </p:pic>
      <p:sp>
        <p:nvSpPr>
          <p:cNvPr id="10" name="3 Título"/>
          <p:cNvSpPr>
            <a:spLocks noGrp="1"/>
          </p:cNvSpPr>
          <p:nvPr>
            <p:ph type="title"/>
          </p:nvPr>
        </p:nvSpPr>
        <p:spPr>
          <a:xfrm>
            <a:off x="971600" y="476672"/>
            <a:ext cx="7920880" cy="864096"/>
          </a:xfrm>
        </p:spPr>
        <p:txBody>
          <a:bodyPr/>
          <a:lstStyle/>
          <a:p>
            <a:r>
              <a:rPr lang="es-ES" dirty="0"/>
              <a:t>Herramienta</a:t>
            </a:r>
          </a:p>
        </p:txBody>
      </p:sp>
      <p:pic>
        <p:nvPicPr>
          <p:cNvPr id="4" name="Imagen 3"/>
          <p:cNvPicPr>
            <a:picLocks noChangeAspect="1"/>
          </p:cNvPicPr>
          <p:nvPr/>
        </p:nvPicPr>
        <p:blipFill>
          <a:blip r:embed="rId3"/>
          <a:stretch>
            <a:fillRect/>
          </a:stretch>
        </p:blipFill>
        <p:spPr>
          <a:xfrm>
            <a:off x="971600" y="1858561"/>
            <a:ext cx="7848872" cy="3583921"/>
          </a:xfrm>
          <a:prstGeom prst="rect">
            <a:avLst/>
          </a:prstGeom>
        </p:spPr>
      </p:pic>
    </p:spTree>
    <p:extLst>
      <p:ext uri="{BB962C8B-B14F-4D97-AF65-F5344CB8AC3E}">
        <p14:creationId xmlns:p14="http://schemas.microsoft.com/office/powerpoint/2010/main" val="370765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8367"/>
          <a:stretch/>
        </p:blipFill>
        <p:spPr>
          <a:xfrm>
            <a:off x="683568" y="0"/>
            <a:ext cx="9429986" cy="6858000"/>
          </a:xfrm>
          <a:prstGeom prst="rect">
            <a:avLst/>
          </a:prstGeom>
        </p:spPr>
      </p:pic>
      <p:sp>
        <p:nvSpPr>
          <p:cNvPr id="7" name="Rectangle 2"/>
          <p:cNvSpPr txBox="1">
            <a:spLocks noChangeArrowheads="1"/>
          </p:cNvSpPr>
          <p:nvPr/>
        </p:nvSpPr>
        <p:spPr>
          <a:xfrm rot="16200000">
            <a:off x="-1512677" y="3681028"/>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 Plataforma</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1" name="Picture 2" descr="C:\Users\comercial\Desktop\Logo VERDE 201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60" y="6138017"/>
            <a:ext cx="2355476" cy="720000"/>
          </a:xfrm>
          <a:prstGeom prst="rect">
            <a:avLst/>
          </a:prstGeom>
          <a:noFill/>
        </p:spPr>
      </p:pic>
      <p:sp>
        <p:nvSpPr>
          <p:cNvPr id="9" name="3 Título"/>
          <p:cNvSpPr>
            <a:spLocks noGrp="1"/>
          </p:cNvSpPr>
          <p:nvPr>
            <p:ph type="title"/>
          </p:nvPr>
        </p:nvSpPr>
        <p:spPr>
          <a:xfrm>
            <a:off x="971600" y="476672"/>
            <a:ext cx="7920880" cy="864096"/>
          </a:xfrm>
        </p:spPr>
        <p:txBody>
          <a:bodyPr/>
          <a:lstStyle/>
          <a:p>
            <a:r>
              <a:rPr lang="es-ES" dirty="0"/>
              <a:t>Protocolo Certificación</a:t>
            </a:r>
          </a:p>
        </p:txBody>
      </p:sp>
      <p:sp>
        <p:nvSpPr>
          <p:cNvPr id="2" name="Marcador de contenido 1"/>
          <p:cNvSpPr>
            <a:spLocks noGrp="1"/>
          </p:cNvSpPr>
          <p:nvPr>
            <p:ph idx="1"/>
          </p:nvPr>
        </p:nvSpPr>
        <p:spPr>
          <a:xfrm>
            <a:off x="971600" y="1303856"/>
            <a:ext cx="7920880" cy="4752528"/>
          </a:xfrm>
        </p:spPr>
        <p:txBody>
          <a:bodyPr/>
          <a:lstStyle/>
          <a:p>
            <a:pPr indent="0">
              <a:buNone/>
            </a:pPr>
            <a:r>
              <a:rPr lang="es-ES" dirty="0"/>
              <a:t>REGISTRO</a:t>
            </a:r>
          </a:p>
          <a:p>
            <a:endParaRPr lang="es-ES" dirty="0"/>
          </a:p>
        </p:txBody>
      </p:sp>
      <p:pic>
        <p:nvPicPr>
          <p:cNvPr id="8" name="Imagen 7"/>
          <p:cNvPicPr>
            <a:picLocks noChangeAspect="1"/>
          </p:cNvPicPr>
          <p:nvPr/>
        </p:nvPicPr>
        <p:blipFill>
          <a:blip r:embed="rId5"/>
          <a:stretch>
            <a:fillRect/>
          </a:stretch>
        </p:blipFill>
        <p:spPr>
          <a:xfrm>
            <a:off x="3070791" y="1484784"/>
            <a:ext cx="6750627" cy="5064906"/>
          </a:xfrm>
          <a:prstGeom prst="rect">
            <a:avLst/>
          </a:prstGeom>
        </p:spPr>
      </p:pic>
    </p:spTree>
    <p:extLst>
      <p:ext uri="{BB962C8B-B14F-4D97-AF65-F5344CB8AC3E}">
        <p14:creationId xmlns:p14="http://schemas.microsoft.com/office/powerpoint/2010/main" val="323672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8367"/>
          <a:stretch/>
        </p:blipFill>
        <p:spPr>
          <a:xfrm>
            <a:off x="683568" y="0"/>
            <a:ext cx="9429986" cy="6858000"/>
          </a:xfrm>
          <a:prstGeom prst="rect">
            <a:avLst/>
          </a:prstGeom>
        </p:spPr>
      </p:pic>
      <p:sp>
        <p:nvSpPr>
          <p:cNvPr id="7" name="Rectangle 2"/>
          <p:cNvSpPr txBox="1">
            <a:spLocks noChangeArrowheads="1"/>
          </p:cNvSpPr>
          <p:nvPr/>
        </p:nvSpPr>
        <p:spPr>
          <a:xfrm rot="16200000">
            <a:off x="-1512677" y="3681028"/>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 Plataforma</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1" name="Picture 2" descr="C:\Users\comercial\Desktop\Logo VERDE 201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60" y="6138017"/>
            <a:ext cx="2355476" cy="720000"/>
          </a:xfrm>
          <a:prstGeom prst="rect">
            <a:avLst/>
          </a:prstGeom>
          <a:noFill/>
        </p:spPr>
      </p:pic>
      <p:sp>
        <p:nvSpPr>
          <p:cNvPr id="9" name="3 Título"/>
          <p:cNvSpPr>
            <a:spLocks noGrp="1"/>
          </p:cNvSpPr>
          <p:nvPr>
            <p:ph type="title"/>
          </p:nvPr>
        </p:nvSpPr>
        <p:spPr>
          <a:xfrm>
            <a:off x="971600" y="476672"/>
            <a:ext cx="7920880" cy="864096"/>
          </a:xfrm>
        </p:spPr>
        <p:txBody>
          <a:bodyPr/>
          <a:lstStyle/>
          <a:p>
            <a:r>
              <a:rPr lang="es-ES" dirty="0"/>
              <a:t>Protocolo Certificación</a:t>
            </a:r>
          </a:p>
        </p:txBody>
      </p:sp>
      <p:sp>
        <p:nvSpPr>
          <p:cNvPr id="2" name="Marcador de contenido 1"/>
          <p:cNvSpPr>
            <a:spLocks noGrp="1"/>
          </p:cNvSpPr>
          <p:nvPr>
            <p:ph idx="1"/>
          </p:nvPr>
        </p:nvSpPr>
        <p:spPr>
          <a:xfrm>
            <a:off x="971600" y="1303856"/>
            <a:ext cx="7920880" cy="4752528"/>
          </a:xfrm>
        </p:spPr>
        <p:txBody>
          <a:bodyPr/>
          <a:lstStyle/>
          <a:p>
            <a:pPr indent="0">
              <a:buNone/>
            </a:pPr>
            <a:r>
              <a:rPr lang="es-ES" dirty="0"/>
              <a:t>EVALUACIÓN DEL PROYECTO U OBRA</a:t>
            </a:r>
          </a:p>
          <a:p>
            <a:endParaRPr lang="es-ES" dirty="0"/>
          </a:p>
        </p:txBody>
      </p:sp>
      <p:pic>
        <p:nvPicPr>
          <p:cNvPr id="4" name="Imagen 3"/>
          <p:cNvPicPr>
            <a:picLocks noChangeAspect="1"/>
          </p:cNvPicPr>
          <p:nvPr/>
        </p:nvPicPr>
        <p:blipFill>
          <a:blip r:embed="rId5"/>
          <a:stretch>
            <a:fillRect/>
          </a:stretch>
        </p:blipFill>
        <p:spPr>
          <a:xfrm>
            <a:off x="971600" y="2167952"/>
            <a:ext cx="8349581" cy="3781328"/>
          </a:xfrm>
          <a:prstGeom prst="rect">
            <a:avLst/>
          </a:prstGeom>
        </p:spPr>
      </p:pic>
    </p:spTree>
    <p:extLst>
      <p:ext uri="{BB962C8B-B14F-4D97-AF65-F5344CB8AC3E}">
        <p14:creationId xmlns:p14="http://schemas.microsoft.com/office/powerpoint/2010/main" val="60925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8367"/>
          <a:stretch/>
        </p:blipFill>
        <p:spPr>
          <a:xfrm>
            <a:off x="683568" y="0"/>
            <a:ext cx="9429986" cy="6858000"/>
          </a:xfrm>
          <a:prstGeom prst="rect">
            <a:avLst/>
          </a:prstGeom>
        </p:spPr>
      </p:pic>
      <p:sp>
        <p:nvSpPr>
          <p:cNvPr id="7" name="Rectangle 2"/>
          <p:cNvSpPr txBox="1">
            <a:spLocks noChangeArrowheads="1"/>
          </p:cNvSpPr>
          <p:nvPr/>
        </p:nvSpPr>
        <p:spPr>
          <a:xfrm rot="16200000">
            <a:off x="-1512677" y="3681028"/>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 Plataforma</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1" name="Picture 2" descr="C:\Users\comercial\Desktop\Logo VERDE 201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60" y="6138017"/>
            <a:ext cx="2355476" cy="720000"/>
          </a:xfrm>
          <a:prstGeom prst="rect">
            <a:avLst/>
          </a:prstGeom>
          <a:noFill/>
        </p:spPr>
      </p:pic>
      <p:sp>
        <p:nvSpPr>
          <p:cNvPr id="9" name="3 Título"/>
          <p:cNvSpPr>
            <a:spLocks noGrp="1"/>
          </p:cNvSpPr>
          <p:nvPr>
            <p:ph type="title"/>
          </p:nvPr>
        </p:nvSpPr>
        <p:spPr>
          <a:xfrm>
            <a:off x="971600" y="476672"/>
            <a:ext cx="7920880" cy="864096"/>
          </a:xfrm>
        </p:spPr>
        <p:txBody>
          <a:bodyPr/>
          <a:lstStyle/>
          <a:p>
            <a:r>
              <a:rPr lang="es-ES" dirty="0"/>
              <a:t>Protocolo Certificación</a:t>
            </a:r>
          </a:p>
        </p:txBody>
      </p:sp>
      <p:sp>
        <p:nvSpPr>
          <p:cNvPr id="2" name="Marcador de contenido 1"/>
          <p:cNvSpPr>
            <a:spLocks noGrp="1"/>
          </p:cNvSpPr>
          <p:nvPr>
            <p:ph idx="1"/>
          </p:nvPr>
        </p:nvSpPr>
        <p:spPr>
          <a:xfrm>
            <a:off x="971600" y="1303856"/>
            <a:ext cx="7920880" cy="4752528"/>
          </a:xfrm>
        </p:spPr>
        <p:txBody>
          <a:bodyPr/>
          <a:lstStyle/>
          <a:p>
            <a:pPr indent="0">
              <a:buNone/>
            </a:pPr>
            <a:r>
              <a:rPr lang="es-ES" dirty="0"/>
              <a:t>CERTIFICACIÓN</a:t>
            </a:r>
          </a:p>
          <a:p>
            <a:endParaRPr lang="es-ES" dirty="0"/>
          </a:p>
        </p:txBody>
      </p:sp>
      <p:pic>
        <p:nvPicPr>
          <p:cNvPr id="3" name="Imagen 2"/>
          <p:cNvPicPr>
            <a:picLocks noChangeAspect="1"/>
          </p:cNvPicPr>
          <p:nvPr/>
        </p:nvPicPr>
        <p:blipFill>
          <a:blip r:embed="rId5"/>
          <a:stretch>
            <a:fillRect/>
          </a:stretch>
        </p:blipFill>
        <p:spPr>
          <a:xfrm>
            <a:off x="3491879" y="1292822"/>
            <a:ext cx="6352891" cy="5304530"/>
          </a:xfrm>
          <a:prstGeom prst="rect">
            <a:avLst/>
          </a:prstGeom>
        </p:spPr>
      </p:pic>
    </p:spTree>
    <p:extLst>
      <p:ext uri="{BB962C8B-B14F-4D97-AF65-F5344CB8AC3E}">
        <p14:creationId xmlns:p14="http://schemas.microsoft.com/office/powerpoint/2010/main" val="1497276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8367"/>
          <a:stretch/>
        </p:blipFill>
        <p:spPr>
          <a:xfrm>
            <a:off x="683568" y="0"/>
            <a:ext cx="9429986" cy="6858000"/>
          </a:xfrm>
          <a:prstGeom prst="rect">
            <a:avLst/>
          </a:prstGeom>
        </p:spPr>
      </p:pic>
      <p:sp>
        <p:nvSpPr>
          <p:cNvPr id="7" name="Rectangle 2"/>
          <p:cNvSpPr txBox="1">
            <a:spLocks noChangeArrowheads="1"/>
          </p:cNvSpPr>
          <p:nvPr/>
        </p:nvSpPr>
        <p:spPr>
          <a:xfrm rot="16200000">
            <a:off x="-1512677" y="3681028"/>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 Plataforma</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1" name="Picture 2" descr="C:\Users\comercial\Desktop\Logo VERDE 201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60" y="6138017"/>
            <a:ext cx="2355476" cy="720000"/>
          </a:xfrm>
          <a:prstGeom prst="rect">
            <a:avLst/>
          </a:prstGeom>
          <a:noFill/>
        </p:spPr>
      </p:pic>
      <p:sp>
        <p:nvSpPr>
          <p:cNvPr id="9" name="3 Título"/>
          <p:cNvSpPr>
            <a:spLocks noGrp="1"/>
          </p:cNvSpPr>
          <p:nvPr>
            <p:ph type="title"/>
          </p:nvPr>
        </p:nvSpPr>
        <p:spPr>
          <a:xfrm>
            <a:off x="971600" y="476672"/>
            <a:ext cx="7920880" cy="864096"/>
          </a:xfrm>
        </p:spPr>
        <p:txBody>
          <a:bodyPr/>
          <a:lstStyle/>
          <a:p>
            <a:r>
              <a:rPr lang="es-ES" dirty="0"/>
              <a:t>Tarifas</a:t>
            </a:r>
          </a:p>
        </p:txBody>
      </p:sp>
      <p:pic>
        <p:nvPicPr>
          <p:cNvPr id="12" name="Imagen 11"/>
          <p:cNvPicPr>
            <a:picLocks noChangeAspect="1"/>
          </p:cNvPicPr>
          <p:nvPr/>
        </p:nvPicPr>
        <p:blipFill>
          <a:blip r:embed="rId5"/>
          <a:stretch>
            <a:fillRect/>
          </a:stretch>
        </p:blipFill>
        <p:spPr>
          <a:xfrm>
            <a:off x="2555776" y="1340768"/>
            <a:ext cx="7353300" cy="3381375"/>
          </a:xfrm>
          <a:prstGeom prst="rect">
            <a:avLst/>
          </a:prstGeom>
        </p:spPr>
      </p:pic>
      <p:pic>
        <p:nvPicPr>
          <p:cNvPr id="14" name="Imagen 13"/>
          <p:cNvPicPr>
            <a:picLocks noChangeAspect="1"/>
          </p:cNvPicPr>
          <p:nvPr/>
        </p:nvPicPr>
        <p:blipFill rotWithShape="1">
          <a:blip r:embed="rId6"/>
          <a:srcRect b="55438"/>
          <a:stretch/>
        </p:blipFill>
        <p:spPr>
          <a:xfrm>
            <a:off x="2551864" y="4706974"/>
            <a:ext cx="7362825" cy="594234"/>
          </a:xfrm>
          <a:prstGeom prst="rect">
            <a:avLst/>
          </a:prstGeom>
        </p:spPr>
      </p:pic>
      <p:pic>
        <p:nvPicPr>
          <p:cNvPr id="15" name="Imagen 14"/>
          <p:cNvPicPr>
            <a:picLocks noChangeAspect="1"/>
          </p:cNvPicPr>
          <p:nvPr/>
        </p:nvPicPr>
        <p:blipFill rotWithShape="1">
          <a:blip r:embed="rId6"/>
          <a:srcRect t="80999"/>
          <a:stretch/>
        </p:blipFill>
        <p:spPr>
          <a:xfrm>
            <a:off x="2551864" y="5301208"/>
            <a:ext cx="7362825" cy="253380"/>
          </a:xfrm>
          <a:prstGeom prst="rect">
            <a:avLst/>
          </a:prstGeom>
        </p:spPr>
      </p:pic>
    </p:spTree>
    <p:extLst>
      <p:ext uri="{BB962C8B-B14F-4D97-AF65-F5344CB8AC3E}">
        <p14:creationId xmlns:p14="http://schemas.microsoft.com/office/powerpoint/2010/main" val="227924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8367"/>
          <a:stretch/>
        </p:blipFill>
        <p:spPr>
          <a:xfrm>
            <a:off x="683568" y="0"/>
            <a:ext cx="9429986" cy="6858000"/>
          </a:xfrm>
          <a:prstGeom prst="rect">
            <a:avLst/>
          </a:prstGeom>
        </p:spPr>
      </p:pic>
      <p:sp>
        <p:nvSpPr>
          <p:cNvPr id="7" name="Rectangle 2"/>
          <p:cNvSpPr txBox="1">
            <a:spLocks noChangeArrowheads="1"/>
          </p:cNvSpPr>
          <p:nvPr/>
        </p:nvSpPr>
        <p:spPr>
          <a:xfrm rot="16200000">
            <a:off x="-1512677" y="3681028"/>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 Plataforma</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1" name="Picture 2" descr="C:\Users\comercial\Desktop\Logo VERDE 201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60" y="6138017"/>
            <a:ext cx="2355476" cy="720000"/>
          </a:xfrm>
          <a:prstGeom prst="rect">
            <a:avLst/>
          </a:prstGeom>
          <a:noFill/>
        </p:spPr>
      </p:pic>
      <p:sp>
        <p:nvSpPr>
          <p:cNvPr id="9" name="3 Título"/>
          <p:cNvSpPr>
            <a:spLocks noGrp="1"/>
          </p:cNvSpPr>
          <p:nvPr>
            <p:ph type="title"/>
          </p:nvPr>
        </p:nvSpPr>
        <p:spPr>
          <a:xfrm>
            <a:off x="971600" y="476672"/>
            <a:ext cx="7920880" cy="864096"/>
          </a:xfrm>
        </p:spPr>
        <p:txBody>
          <a:bodyPr/>
          <a:lstStyle/>
          <a:p>
            <a:r>
              <a:rPr lang="es-ES" dirty="0"/>
              <a:t>Tarifas</a:t>
            </a:r>
          </a:p>
        </p:txBody>
      </p:sp>
      <p:pic>
        <p:nvPicPr>
          <p:cNvPr id="2" name="Imagen 1"/>
          <p:cNvPicPr>
            <a:picLocks noChangeAspect="1"/>
          </p:cNvPicPr>
          <p:nvPr/>
        </p:nvPicPr>
        <p:blipFill>
          <a:blip r:embed="rId5"/>
          <a:stretch>
            <a:fillRect/>
          </a:stretch>
        </p:blipFill>
        <p:spPr>
          <a:xfrm>
            <a:off x="2339752" y="1550394"/>
            <a:ext cx="7381875" cy="2085975"/>
          </a:xfrm>
          <a:prstGeom prst="rect">
            <a:avLst/>
          </a:prstGeom>
        </p:spPr>
      </p:pic>
    </p:spTree>
    <p:extLst>
      <p:ext uri="{BB962C8B-B14F-4D97-AF65-F5344CB8AC3E}">
        <p14:creationId xmlns:p14="http://schemas.microsoft.com/office/powerpoint/2010/main" val="387617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 y="692696"/>
            <a:ext cx="9144954" cy="5489727"/>
          </a:xfrm>
          <a:prstGeom prst="rect">
            <a:avLst/>
          </a:prstGeom>
        </p:spPr>
      </p:pic>
    </p:spTree>
    <p:extLst>
      <p:ext uri="{BB962C8B-B14F-4D97-AF65-F5344CB8AC3E}">
        <p14:creationId xmlns:p14="http://schemas.microsoft.com/office/powerpoint/2010/main" val="68299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rot="16200000">
            <a:off x="-1512677" y="3681028"/>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 Plataforma</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1" name="Picture 2" descr="C:\Users\comercial\Desktop\Logo VERDE 2016.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6960" y="6138017"/>
            <a:ext cx="2355476" cy="720000"/>
          </a:xfrm>
          <a:prstGeom prst="rect">
            <a:avLst/>
          </a:prstGeom>
          <a:noFill/>
        </p:spPr>
      </p:pic>
      <p:sp>
        <p:nvSpPr>
          <p:cNvPr id="9" name="3 Título"/>
          <p:cNvSpPr>
            <a:spLocks noGrp="1"/>
          </p:cNvSpPr>
          <p:nvPr>
            <p:ph type="title"/>
          </p:nvPr>
        </p:nvSpPr>
        <p:spPr>
          <a:xfrm>
            <a:off x="971600" y="476672"/>
            <a:ext cx="7920880" cy="864096"/>
          </a:xfrm>
        </p:spPr>
        <p:txBody>
          <a:bodyPr/>
          <a:lstStyle/>
          <a:p>
            <a:r>
              <a:rPr lang="es-ES" dirty="0"/>
              <a:t>Placa</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476672"/>
            <a:ext cx="4320480" cy="6108925"/>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11924" t="12688" r="10104" b="4311"/>
          <a:stretch/>
        </p:blipFill>
        <p:spPr>
          <a:xfrm>
            <a:off x="1259632" y="2420888"/>
            <a:ext cx="2232247" cy="3168352"/>
          </a:xfrm>
          <a:prstGeom prst="rect">
            <a:avLst/>
          </a:prstGeom>
        </p:spPr>
      </p:pic>
    </p:spTree>
    <p:extLst>
      <p:ext uri="{BB962C8B-B14F-4D97-AF65-F5344CB8AC3E}">
        <p14:creationId xmlns:p14="http://schemas.microsoft.com/office/powerpoint/2010/main" val="249547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1501"/>
          <a:stretch/>
        </p:blipFill>
        <p:spPr>
          <a:xfrm>
            <a:off x="683568" y="0"/>
            <a:ext cx="8460431" cy="6858000"/>
          </a:xfrm>
          <a:prstGeom prst="rect">
            <a:avLst/>
          </a:prstGeom>
        </p:spPr>
      </p:pic>
      <p:sp>
        <p:nvSpPr>
          <p:cNvPr id="7" name="Rectangle 2"/>
          <p:cNvSpPr txBox="1">
            <a:spLocks noChangeArrowheads="1"/>
          </p:cNvSpPr>
          <p:nvPr/>
        </p:nvSpPr>
        <p:spPr>
          <a:xfrm rot="16200000">
            <a:off x="-1620689" y="3573016"/>
            <a:ext cx="4320480"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 Presentación documentos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2" name="Picture 2" descr="C:\Users\comercial\Desktop\Logo VERDE 201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6960" y="6138017"/>
            <a:ext cx="2355476" cy="720000"/>
          </a:xfrm>
          <a:prstGeom prst="rect">
            <a:avLst/>
          </a:prstGeom>
          <a:noFill/>
        </p:spPr>
      </p:pic>
      <p:sp>
        <p:nvSpPr>
          <p:cNvPr id="11" name="20 Marcador de contenido"/>
          <p:cNvSpPr txBox="1">
            <a:spLocks/>
          </p:cNvSpPr>
          <p:nvPr/>
        </p:nvSpPr>
        <p:spPr>
          <a:xfrm>
            <a:off x="2123728" y="987065"/>
            <a:ext cx="5184576" cy="454289"/>
          </a:xfrm>
          <a:prstGeom prst="rect">
            <a:avLst/>
          </a:prstGeom>
        </p:spPr>
        <p:txBody>
          <a:bodyPr vert="horz" lIns="91440" tIns="45720" rIns="91440" bIns="45720" rtlCol="0">
            <a:normAutofit/>
          </a:bodyPr>
          <a:lstStyle>
            <a:lvl1pPr marL="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s-ES_tradnl" sz="2100" b="1" dirty="0"/>
              <a:t>A través de Plataforma de GBCe VERDE</a:t>
            </a:r>
            <a:endParaRPr lang="es-ES" sz="2100" b="1" dirty="0"/>
          </a:p>
        </p:txBody>
      </p:sp>
      <p:sp>
        <p:nvSpPr>
          <p:cNvPr id="8" name="3 Título"/>
          <p:cNvSpPr>
            <a:spLocks noGrp="1"/>
          </p:cNvSpPr>
          <p:nvPr>
            <p:ph type="title"/>
          </p:nvPr>
        </p:nvSpPr>
        <p:spPr>
          <a:xfrm>
            <a:off x="854880" y="130259"/>
            <a:ext cx="7920880" cy="864096"/>
          </a:xfrm>
        </p:spPr>
        <p:txBody>
          <a:bodyPr/>
          <a:lstStyle/>
          <a:p>
            <a:r>
              <a:rPr lang="es-ES" dirty="0"/>
              <a:t>Presentación Documentos</a:t>
            </a:r>
          </a:p>
        </p:txBody>
      </p:sp>
      <p:pic>
        <p:nvPicPr>
          <p:cNvPr id="2" name="Imagen 1"/>
          <p:cNvPicPr>
            <a:picLocks noChangeAspect="1"/>
          </p:cNvPicPr>
          <p:nvPr/>
        </p:nvPicPr>
        <p:blipFill>
          <a:blip r:embed="rId4"/>
          <a:stretch>
            <a:fillRect/>
          </a:stretch>
        </p:blipFill>
        <p:spPr>
          <a:xfrm>
            <a:off x="1365093" y="1684015"/>
            <a:ext cx="6457950" cy="4210050"/>
          </a:xfrm>
          <a:prstGeom prst="rect">
            <a:avLst/>
          </a:prstGeom>
        </p:spPr>
      </p:pic>
      <p:sp>
        <p:nvSpPr>
          <p:cNvPr id="9" name="Elipse 8"/>
          <p:cNvSpPr/>
          <p:nvPr/>
        </p:nvSpPr>
        <p:spPr>
          <a:xfrm>
            <a:off x="3347864" y="4725145"/>
            <a:ext cx="648072" cy="432048"/>
          </a:xfrm>
          <a:prstGeom prst="ellipse">
            <a:avLst/>
          </a:prstGeom>
          <a:noFill/>
          <a:ln w="57150">
            <a:solidFill>
              <a:srgbClr val="A8B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20 Marcador de contenido"/>
          <p:cNvSpPr txBox="1">
            <a:spLocks/>
          </p:cNvSpPr>
          <p:nvPr/>
        </p:nvSpPr>
        <p:spPr>
          <a:xfrm>
            <a:off x="2555776" y="6069935"/>
            <a:ext cx="6408712" cy="432048"/>
          </a:xfrm>
          <a:prstGeom prst="rect">
            <a:avLst/>
          </a:prstGeom>
        </p:spPr>
        <p:txBody>
          <a:bodyPr vert="horz" lIns="91440" tIns="45720" rIns="91440" bIns="45720" rtlCol="0">
            <a:normAutofit fontScale="77500" lnSpcReduction="20000"/>
          </a:bodyPr>
          <a:lstStyle>
            <a:lvl1pPr marL="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s-ES_tradnl" sz="2100" b="1" dirty="0"/>
              <a:t>Pincha aquí para acceder al sitio del proyecto que quieras certificar</a:t>
            </a:r>
            <a:endParaRPr lang="es-ES" sz="2100" b="1" dirty="0"/>
          </a:p>
        </p:txBody>
      </p:sp>
      <p:cxnSp>
        <p:nvCxnSpPr>
          <p:cNvPr id="4" name="Conector recto de flecha 3"/>
          <p:cNvCxnSpPr>
            <a:endCxn id="9" idx="4"/>
          </p:cNvCxnSpPr>
          <p:nvPr/>
        </p:nvCxnSpPr>
        <p:spPr>
          <a:xfrm flipH="1" flipV="1">
            <a:off x="3671900" y="5157193"/>
            <a:ext cx="36004" cy="912742"/>
          </a:xfrm>
          <a:prstGeom prst="straightConnector1">
            <a:avLst/>
          </a:prstGeom>
          <a:ln w="38100">
            <a:solidFill>
              <a:srgbClr val="A8B7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29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1501"/>
          <a:stretch/>
        </p:blipFill>
        <p:spPr>
          <a:xfrm>
            <a:off x="683569" y="17"/>
            <a:ext cx="8460431" cy="6858000"/>
          </a:xfrm>
          <a:prstGeom prst="rect">
            <a:avLst/>
          </a:prstGeom>
        </p:spPr>
      </p:pic>
      <p:sp>
        <p:nvSpPr>
          <p:cNvPr id="7" name="Rectangle 2"/>
          <p:cNvSpPr txBox="1">
            <a:spLocks noChangeArrowheads="1"/>
          </p:cNvSpPr>
          <p:nvPr/>
        </p:nvSpPr>
        <p:spPr>
          <a:xfrm rot="16200000">
            <a:off x="-1620689" y="3573016"/>
            <a:ext cx="4320480"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 Presentación documentos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2" name="Picture 2" descr="C:\Users\comercial\Desktop\Logo VERDE 201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6960" y="6138017"/>
            <a:ext cx="2355476" cy="720000"/>
          </a:xfrm>
          <a:prstGeom prst="rect">
            <a:avLst/>
          </a:prstGeom>
          <a:noFill/>
        </p:spPr>
      </p:pic>
      <p:sp>
        <p:nvSpPr>
          <p:cNvPr id="11" name="20 Marcador de contenido"/>
          <p:cNvSpPr txBox="1">
            <a:spLocks/>
          </p:cNvSpPr>
          <p:nvPr/>
        </p:nvSpPr>
        <p:spPr>
          <a:xfrm>
            <a:off x="2043012" y="922431"/>
            <a:ext cx="5544616" cy="454289"/>
          </a:xfrm>
          <a:prstGeom prst="rect">
            <a:avLst/>
          </a:prstGeom>
        </p:spPr>
        <p:txBody>
          <a:bodyPr vert="horz" lIns="91440" tIns="45720" rIns="91440" bIns="45720" rtlCol="0">
            <a:normAutofit fontScale="85000" lnSpcReduction="10000"/>
          </a:bodyPr>
          <a:lstStyle>
            <a:lvl1pPr marL="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s-ES_tradnl" sz="2100" b="1" dirty="0"/>
              <a:t>Sitio del proyecto con todas las áreas y documentación </a:t>
            </a:r>
            <a:endParaRPr lang="es-ES" sz="2100" b="1" dirty="0"/>
          </a:p>
        </p:txBody>
      </p:sp>
      <p:sp>
        <p:nvSpPr>
          <p:cNvPr id="8" name="3 Título"/>
          <p:cNvSpPr>
            <a:spLocks noGrp="1"/>
          </p:cNvSpPr>
          <p:nvPr>
            <p:ph type="title"/>
          </p:nvPr>
        </p:nvSpPr>
        <p:spPr>
          <a:xfrm>
            <a:off x="854880" y="130259"/>
            <a:ext cx="7920880" cy="864096"/>
          </a:xfrm>
        </p:spPr>
        <p:txBody>
          <a:bodyPr/>
          <a:lstStyle/>
          <a:p>
            <a:r>
              <a:rPr lang="es-ES" dirty="0"/>
              <a:t>Presentación Documentos</a:t>
            </a:r>
          </a:p>
        </p:txBody>
      </p:sp>
      <p:pic>
        <p:nvPicPr>
          <p:cNvPr id="4" name="Imagen 3"/>
          <p:cNvPicPr>
            <a:picLocks noChangeAspect="1"/>
          </p:cNvPicPr>
          <p:nvPr/>
        </p:nvPicPr>
        <p:blipFill>
          <a:blip r:embed="rId4"/>
          <a:stretch>
            <a:fillRect/>
          </a:stretch>
        </p:blipFill>
        <p:spPr>
          <a:xfrm>
            <a:off x="854880" y="1275882"/>
            <a:ext cx="7920880" cy="4467163"/>
          </a:xfrm>
          <a:prstGeom prst="rect">
            <a:avLst/>
          </a:prstGeom>
        </p:spPr>
      </p:pic>
      <p:sp>
        <p:nvSpPr>
          <p:cNvPr id="5" name="Elipse 4"/>
          <p:cNvSpPr/>
          <p:nvPr/>
        </p:nvSpPr>
        <p:spPr>
          <a:xfrm>
            <a:off x="1128612" y="3766679"/>
            <a:ext cx="914400" cy="468203"/>
          </a:xfrm>
          <a:prstGeom prst="ellipse">
            <a:avLst/>
          </a:prstGeom>
          <a:noFill/>
          <a:ln w="38100">
            <a:solidFill>
              <a:srgbClr val="A8B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20 Marcador de contenido"/>
          <p:cNvSpPr txBox="1">
            <a:spLocks/>
          </p:cNvSpPr>
          <p:nvPr/>
        </p:nvSpPr>
        <p:spPr>
          <a:xfrm>
            <a:off x="2771800" y="5989669"/>
            <a:ext cx="6264696" cy="599425"/>
          </a:xfrm>
          <a:prstGeom prst="rect">
            <a:avLst/>
          </a:prstGeom>
        </p:spPr>
        <p:txBody>
          <a:bodyPr vert="horz" lIns="91440" tIns="45720" rIns="91440" bIns="45720" rtlCol="0">
            <a:normAutofit fontScale="92500" lnSpcReduction="20000"/>
          </a:bodyPr>
          <a:lstStyle>
            <a:lvl1pPr marL="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s-ES_tradnl" sz="2100" b="1" dirty="0"/>
              <a:t>Pincha aquí para acceder a la biblioteca en la que se subirán los archivos en cada uno de los criterios del Área</a:t>
            </a:r>
            <a:endParaRPr lang="es-ES" sz="2100" b="1" dirty="0"/>
          </a:p>
        </p:txBody>
      </p:sp>
      <p:cxnSp>
        <p:nvCxnSpPr>
          <p:cNvPr id="14" name="Conector recto de flecha 13"/>
          <p:cNvCxnSpPr/>
          <p:nvPr/>
        </p:nvCxnSpPr>
        <p:spPr>
          <a:xfrm flipH="1" flipV="1">
            <a:off x="1835696" y="4234883"/>
            <a:ext cx="1872208" cy="1714397"/>
          </a:xfrm>
          <a:prstGeom prst="straightConnector1">
            <a:avLst/>
          </a:prstGeom>
          <a:ln w="38100">
            <a:solidFill>
              <a:srgbClr val="A8B7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47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Subtítulo"/>
          <p:cNvSpPr>
            <a:spLocks noGrp="1"/>
          </p:cNvSpPr>
          <p:nvPr>
            <p:ph type="subTitle" idx="1"/>
          </p:nvPr>
        </p:nvSpPr>
        <p:spPr>
          <a:xfrm>
            <a:off x="1371600" y="1772816"/>
            <a:ext cx="6400800" cy="2808312"/>
          </a:xfrm>
        </p:spPr>
        <p:txBody>
          <a:bodyPr>
            <a:normAutofit fontScale="85000" lnSpcReduction="20000"/>
          </a:bodyPr>
          <a:lstStyle/>
          <a:p>
            <a:r>
              <a:rPr lang="es-ES" dirty="0"/>
              <a:t>Muchas gracias por su atención</a:t>
            </a:r>
          </a:p>
          <a:p>
            <a:endParaRPr lang="es-ES" u="sng" dirty="0">
              <a:solidFill>
                <a:schemeClr val="accent1"/>
              </a:solidFill>
              <a:hlinkClick r:id="rId3"/>
            </a:endParaRPr>
          </a:p>
          <a:p>
            <a:r>
              <a:rPr lang="es-ES_tradnl" u="sng" dirty="0">
                <a:solidFill>
                  <a:schemeClr val="accent1"/>
                </a:solidFill>
                <a:hlinkClick r:id="rId3"/>
              </a:rPr>
              <a:t>www.gbce.es</a:t>
            </a:r>
            <a:r>
              <a:rPr lang="es-ES_tradnl" dirty="0">
                <a:solidFill>
                  <a:schemeClr val="accent1"/>
                </a:solidFill>
              </a:rPr>
              <a:t> - </a:t>
            </a:r>
            <a:r>
              <a:rPr lang="es-ES_tradnl" i="1" dirty="0">
                <a:solidFill>
                  <a:srgbClr val="A8B700"/>
                </a:solidFill>
                <a:hlinkClick r:id="rId4"/>
              </a:rPr>
              <a:t>info@gbce.es</a:t>
            </a:r>
            <a:endParaRPr lang="es-ES_tradnl" i="1" dirty="0">
              <a:solidFill>
                <a:srgbClr val="A8B700"/>
              </a:solidFill>
            </a:endParaRPr>
          </a:p>
          <a:p>
            <a:endParaRPr lang="es-ES_tradnl" i="1" dirty="0">
              <a:solidFill>
                <a:srgbClr val="A8B700"/>
              </a:solidFill>
            </a:endParaRPr>
          </a:p>
          <a:p>
            <a:r>
              <a:rPr lang="es-ES_tradnl" i="1" dirty="0">
                <a:solidFill>
                  <a:srgbClr val="A8B700"/>
                </a:solidFill>
              </a:rPr>
              <a:t>Paula Rivas – </a:t>
            </a:r>
            <a:r>
              <a:rPr lang="es-ES_tradnl" i="1" dirty="0">
                <a:solidFill>
                  <a:srgbClr val="A8B700"/>
                </a:solidFill>
                <a:hlinkClick r:id="rId5"/>
              </a:rPr>
              <a:t>paula.rivas@gbce.es</a:t>
            </a:r>
            <a:endParaRPr lang="es-ES_tradnl" i="1" dirty="0">
              <a:solidFill>
                <a:srgbClr val="A8B700"/>
              </a:solidFill>
            </a:endParaRPr>
          </a:p>
          <a:p>
            <a:endParaRPr lang="es-ES_tradnl" i="1" dirty="0">
              <a:solidFill>
                <a:srgbClr val="A8B700"/>
              </a:solidFill>
            </a:endParaRPr>
          </a:p>
          <a:p>
            <a:r>
              <a:rPr lang="es-ES_tradnl" i="1" dirty="0">
                <a:solidFill>
                  <a:srgbClr val="A8B700"/>
                </a:solidFill>
              </a:rPr>
              <a:t>Yolanda del Rey – </a:t>
            </a:r>
            <a:r>
              <a:rPr lang="es-ES_tradnl" i="1" dirty="0">
                <a:solidFill>
                  <a:srgbClr val="A8B700"/>
                </a:solidFill>
                <a:hlinkClick r:id="rId6"/>
              </a:rPr>
              <a:t>tecnico@gbce.es</a:t>
            </a:r>
            <a:endParaRPr lang="es-ES_tradnl" i="1" dirty="0">
              <a:solidFill>
                <a:srgbClr val="A8B700"/>
              </a:solidFill>
            </a:endParaRPr>
          </a:p>
          <a:p>
            <a:endParaRPr lang="es-ES_tradnl" i="1" dirty="0">
              <a:solidFill>
                <a:srgbClr val="A8B700"/>
              </a:solidFill>
            </a:endParaRPr>
          </a:p>
          <a:p>
            <a:endParaRPr lang="es-ES" dirty="0"/>
          </a:p>
        </p:txBody>
      </p:sp>
      <p:pic>
        <p:nvPicPr>
          <p:cNvPr id="4" name="Picture 2" descr="C:\Users\comercial\Desktop\Logo VERDE 2016.jpg"/>
          <p:cNvPicPr>
            <a:picLocks noChangeAspect="1" noChangeArrowheads="1"/>
          </p:cNvPicPr>
          <p:nvPr/>
        </p:nvPicPr>
        <p:blipFill>
          <a:blip r:embed="rId7" cstate="print"/>
          <a:srcRect/>
          <a:stretch>
            <a:fillRect/>
          </a:stretch>
        </p:blipFill>
        <p:spPr bwMode="auto">
          <a:xfrm>
            <a:off x="126960" y="6138017"/>
            <a:ext cx="2355476" cy="72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10 Redondear rectángulo de esquina del mismo lado"/>
          <p:cNvSpPr/>
          <p:nvPr/>
        </p:nvSpPr>
        <p:spPr>
          <a:xfrm rot="5400000">
            <a:off x="-1244961" y="1428463"/>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3" name="Rectangle 2"/>
          <p:cNvSpPr txBox="1">
            <a:spLocks noChangeArrowheads="1"/>
          </p:cNvSpPr>
          <p:nvPr/>
        </p:nvSpPr>
        <p:spPr>
          <a:xfrm rot="16200000">
            <a:off x="-1548681" y="1052736"/>
            <a:ext cx="4176464"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Residencial v.1 </a:t>
            </a:r>
            <a:r>
              <a:rPr lang="el-GR" b="1" dirty="0">
                <a:solidFill>
                  <a:schemeClr val="bg1"/>
                </a:solidFill>
              </a:rPr>
              <a:t>Ω</a:t>
            </a:r>
            <a:r>
              <a:rPr lang="es-ES" b="1" dirty="0">
                <a:solidFill>
                  <a:schemeClr val="bg1"/>
                </a:solidFill>
              </a:rPr>
              <a:t> </a:t>
            </a:r>
            <a:r>
              <a:rPr lang="es-ES" b="1" dirty="0">
                <a:solidFill>
                  <a:srgbClr val="6D6D6F"/>
                </a:solidFill>
              </a:rPr>
              <a:t>Objetivos </a:t>
            </a:r>
            <a:endParaRPr lang="es-ES" dirty="0">
              <a:solidFill>
                <a:srgbClr val="6D6D6F"/>
              </a:solidFill>
            </a:endParaRPr>
          </a:p>
          <a:p>
            <a:pPr marL="936625" lvl="1" indent="-479425">
              <a:lnSpc>
                <a:spcPct val="90000"/>
              </a:lnSpc>
              <a:spcBef>
                <a:spcPct val="40000"/>
              </a:spcBef>
              <a:buClr>
                <a:schemeClr val="tx1"/>
              </a:buClr>
              <a:buSzPct val="75000"/>
              <a:tabLst>
                <a:tab pos="669925" algn="l"/>
              </a:tabLst>
            </a:pPr>
            <a:endParaRPr lang="es-ES" dirty="0"/>
          </a:p>
          <a:p>
            <a:pPr marL="479425" indent="-479425">
              <a:lnSpc>
                <a:spcPct val="90000"/>
              </a:lnSpc>
              <a:spcBef>
                <a:spcPct val="40000"/>
              </a:spcBef>
              <a:buClr>
                <a:schemeClr val="tx1"/>
              </a:buClr>
              <a:buSzPct val="75000"/>
              <a:tabLst>
                <a:tab pos="669925" algn="l"/>
              </a:tabLst>
            </a:pPr>
            <a:endParaRPr lang="es-ES" dirty="0"/>
          </a:p>
          <a:p>
            <a:endParaRPr lang="en-US" dirty="0"/>
          </a:p>
          <a:p>
            <a:endParaRPr lang="en-US" dirty="0"/>
          </a:p>
          <a:p>
            <a:endParaRPr lang="en-US" dirty="0"/>
          </a:p>
          <a:p>
            <a:pPr marL="1143000" marR="0" lvl="2" indent="-228600" algn="l" defTabSz="914400" rtl="0" eaLnBrk="1" fontAlgn="auto" latinLnBrk="0" hangingPunct="1">
              <a:lnSpc>
                <a:spcPct val="80000"/>
              </a:lnSpc>
              <a:spcBef>
                <a:spcPct val="40000"/>
              </a:spcBef>
              <a:spcAft>
                <a:spcPts val="0"/>
              </a:spcAft>
              <a:buClr>
                <a:schemeClr val="hlink"/>
              </a:buClr>
              <a:buSzPct val="75000"/>
              <a:tabLst>
                <a:tab pos="669925" algn="l"/>
              </a:tabLst>
              <a:defRPr/>
            </a:pP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sp>
        <p:nvSpPr>
          <p:cNvPr id="15" name="14 Título"/>
          <p:cNvSpPr>
            <a:spLocks noGrp="1"/>
          </p:cNvSpPr>
          <p:nvPr>
            <p:ph type="title"/>
          </p:nvPr>
        </p:nvSpPr>
        <p:spPr/>
        <p:txBody>
          <a:bodyPr/>
          <a:lstStyle/>
          <a:p>
            <a:r>
              <a:rPr lang="es-ES" sz="3600" dirty="0"/>
              <a:t>¿Qué objetivos persigue?</a:t>
            </a:r>
            <a:endParaRPr lang="es-ES" sz="3600" dirty="0">
              <a:solidFill>
                <a:srgbClr val="FF0000"/>
              </a:solidFill>
            </a:endParaRPr>
          </a:p>
        </p:txBody>
      </p:sp>
      <p:sp>
        <p:nvSpPr>
          <p:cNvPr id="6" name="6 Marcador de contenido"/>
          <p:cNvSpPr>
            <a:spLocks noGrp="1"/>
          </p:cNvSpPr>
          <p:nvPr>
            <p:ph idx="1"/>
          </p:nvPr>
        </p:nvSpPr>
        <p:spPr>
          <a:xfrm>
            <a:off x="971600" y="1412776"/>
            <a:ext cx="7920880" cy="4752528"/>
          </a:xfrm>
        </p:spPr>
        <p:txBody>
          <a:bodyPr>
            <a:normAutofit fontScale="62500" lnSpcReduction="20000"/>
          </a:bodyPr>
          <a:lstStyle/>
          <a:p>
            <a:pPr marL="479425" lvl="0" indent="-479425">
              <a:lnSpc>
                <a:spcPct val="90000"/>
              </a:lnSpc>
              <a:spcBef>
                <a:spcPct val="40000"/>
              </a:spcBef>
              <a:buClr>
                <a:schemeClr val="tx1"/>
              </a:buClr>
              <a:buSzPct val="75000"/>
              <a:tabLst>
                <a:tab pos="669925" algn="l"/>
              </a:tabLst>
              <a:defRPr/>
            </a:pPr>
            <a:r>
              <a:rPr lang="es-ES" altLang="ja-JP" sz="3300" b="1" dirty="0">
                <a:ea typeface="ＭＳ Ｐゴシック" charset="-128"/>
              </a:rPr>
              <a:t>Actualizar</a:t>
            </a:r>
          </a:p>
          <a:p>
            <a:pPr lvl="0" indent="0" algn="just">
              <a:lnSpc>
                <a:spcPct val="134000"/>
              </a:lnSpc>
              <a:spcBef>
                <a:spcPct val="40000"/>
              </a:spcBef>
              <a:buClr>
                <a:schemeClr val="tx1"/>
              </a:buClr>
              <a:buSzPct val="75000"/>
              <a:buNone/>
              <a:tabLst>
                <a:tab pos="669925" algn="l"/>
              </a:tabLst>
              <a:defRPr/>
            </a:pPr>
            <a:r>
              <a:rPr lang="es-ES" sz="2500" dirty="0"/>
              <a:t>En VERDE Residencial v1.</a:t>
            </a:r>
            <a:r>
              <a:rPr lang="es-ES" sz="2500" dirty="0">
                <a:latin typeface="Symbol" panose="05050102010706020507" pitchFamily="18" charset="2"/>
              </a:rPr>
              <a:t>W</a:t>
            </a:r>
            <a:r>
              <a:rPr lang="es-ES" sz="2500" dirty="0"/>
              <a:t> la normativa juega un papel fundamental. La entrada en vigor del Código Técnico de la Edificación (RD 314/2006 de 17 de marzo) y la actualización del Documento Básico DB-HE “Ahorro de Energía” aprobada por la Orden </a:t>
            </a:r>
            <a:r>
              <a:rPr lang="es-ES" sz="2500" dirty="0" err="1"/>
              <a:t>FOM</a:t>
            </a:r>
            <a:r>
              <a:rPr lang="es-ES" sz="2500" dirty="0"/>
              <a:t>/1635/2013, responde fundamentalmente a una nueva exigencia de sostenibilidad de los procesos edificatorios (de obra nueva y rehabilitados) y urbanizadores, situando las exigencias mínimas a un nivel más alto que el de la anterior normativa. En VERDE Residencial v 1.</a:t>
            </a:r>
            <a:r>
              <a:rPr lang="es-ES" sz="2500" dirty="0">
                <a:latin typeface="Symbol" panose="05050102010706020507" pitchFamily="18" charset="2"/>
              </a:rPr>
              <a:t>W</a:t>
            </a:r>
            <a:r>
              <a:rPr lang="es-ES" sz="2500" dirty="0"/>
              <a:t> los valores de referencia adoptados pretenden concienciar al público que la normativa es un nivel de exigencia mínimo y que no debe ser un objetivo final, sino que es mejorable.</a:t>
            </a:r>
          </a:p>
          <a:p>
            <a:pPr lvl="0" indent="0" algn="just">
              <a:lnSpc>
                <a:spcPct val="134000"/>
              </a:lnSpc>
              <a:spcBef>
                <a:spcPct val="40000"/>
              </a:spcBef>
              <a:buClr>
                <a:schemeClr val="tx1"/>
              </a:buClr>
              <a:buSzPct val="75000"/>
              <a:buNone/>
              <a:tabLst>
                <a:tab pos="669925" algn="l"/>
              </a:tabLst>
              <a:defRPr/>
            </a:pPr>
            <a:r>
              <a:rPr lang="es-ES" altLang="ja-JP" sz="2600" dirty="0"/>
              <a:t>Así mismo, la familia de normas </a:t>
            </a:r>
            <a:r>
              <a:rPr lang="es-ES" altLang="ja-JP" sz="2600" b="1" dirty="0"/>
              <a:t>UNE-EN 15643 </a:t>
            </a:r>
            <a:r>
              <a:rPr lang="es-ES" altLang="ja-JP" sz="2600" dirty="0"/>
              <a:t>que definen cómo afrontar la Evaluación de la sostenibilidad de los edificios junto con sus complementos </a:t>
            </a:r>
            <a:r>
              <a:rPr lang="es-ES" altLang="ja-JP" sz="2600" b="1" dirty="0"/>
              <a:t>UNE-EN 15978 </a:t>
            </a:r>
            <a:r>
              <a:rPr lang="es-ES" altLang="ja-JP" sz="2600" dirty="0"/>
              <a:t>Comportamiento ambiental, método de cálculo; </a:t>
            </a:r>
            <a:r>
              <a:rPr lang="es-ES" altLang="ja-JP" sz="2600" b="1" dirty="0"/>
              <a:t>UNE-EN 16309+A1 </a:t>
            </a:r>
            <a:r>
              <a:rPr lang="es-ES" altLang="ja-JP" sz="2600" dirty="0"/>
              <a:t>Comportamiento social, método de cálculo y </a:t>
            </a:r>
            <a:r>
              <a:rPr lang="es-ES" altLang="ja-JP" sz="2600" b="1" dirty="0"/>
              <a:t>UNE-EN 16627 </a:t>
            </a:r>
            <a:r>
              <a:rPr lang="es-ES" altLang="ja-JP" sz="2600" dirty="0"/>
              <a:t>Comportamiento económico, método de cálculo, permiten redefinir el marco de evaluación, los indicadores considerados y el alcance de las evaluaciones.</a:t>
            </a:r>
          </a:p>
          <a:p>
            <a:pPr indent="0">
              <a:buNone/>
            </a:pPr>
            <a:endParaRPr lang="es-ES" dirty="0"/>
          </a:p>
        </p:txBody>
      </p:sp>
      <p:pic>
        <p:nvPicPr>
          <p:cNvPr id="10" name="Picture 2" descr="C:\Users\comercial\Desktop\Logo VERDE 2016.jpg"/>
          <p:cNvPicPr>
            <a:picLocks noChangeAspect="1" noChangeArrowheads="1"/>
          </p:cNvPicPr>
          <p:nvPr/>
        </p:nvPicPr>
        <p:blipFill>
          <a:blip r:embed="rId4" cstate="print"/>
          <a:srcRect/>
          <a:stretch>
            <a:fillRect/>
          </a:stretch>
        </p:blipFill>
        <p:spPr bwMode="auto">
          <a:xfrm>
            <a:off x="126960" y="6138017"/>
            <a:ext cx="2355476" cy="720000"/>
          </a:xfrm>
          <a:prstGeom prst="rect">
            <a:avLst/>
          </a:prstGeom>
          <a:noFill/>
        </p:spPr>
      </p:pic>
    </p:spTree>
    <p:extLst>
      <p:ext uri="{BB962C8B-B14F-4D97-AF65-F5344CB8AC3E}">
        <p14:creationId xmlns:p14="http://schemas.microsoft.com/office/powerpoint/2010/main" val="49017831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dondear rectángulo de esquina del mismo lado"/>
          <p:cNvSpPr/>
          <p:nvPr/>
        </p:nvSpPr>
        <p:spPr>
          <a:xfrm rot="5400000">
            <a:off x="-1244961" y="1428463"/>
            <a:ext cx="3356992" cy="500066"/>
          </a:xfrm>
          <a:prstGeom prst="round2Same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13" name="Rectangle 2"/>
          <p:cNvSpPr txBox="1">
            <a:spLocks noChangeArrowheads="1"/>
          </p:cNvSpPr>
          <p:nvPr/>
        </p:nvSpPr>
        <p:spPr>
          <a:xfrm rot="16200000">
            <a:off x="-1548681" y="1052736"/>
            <a:ext cx="4176464"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Residencial v.1 </a:t>
            </a:r>
            <a:r>
              <a:rPr lang="el-GR" b="1" dirty="0">
                <a:solidFill>
                  <a:schemeClr val="bg1"/>
                </a:solidFill>
              </a:rPr>
              <a:t>Ω</a:t>
            </a:r>
            <a:r>
              <a:rPr lang="es-ES" b="1" dirty="0">
                <a:solidFill>
                  <a:schemeClr val="bg1"/>
                </a:solidFill>
              </a:rPr>
              <a:t> </a:t>
            </a:r>
            <a:r>
              <a:rPr lang="es-ES" b="1" dirty="0">
                <a:solidFill>
                  <a:srgbClr val="6D6D6F"/>
                </a:solidFill>
              </a:rPr>
              <a:t>Objetivos </a:t>
            </a:r>
            <a:endParaRPr lang="es-ES" dirty="0">
              <a:solidFill>
                <a:srgbClr val="6D6D6F"/>
              </a:solidFill>
            </a:endParaRPr>
          </a:p>
          <a:p>
            <a:pPr marL="936625" lvl="1" indent="-479425">
              <a:lnSpc>
                <a:spcPct val="90000"/>
              </a:lnSpc>
              <a:spcBef>
                <a:spcPct val="40000"/>
              </a:spcBef>
              <a:buClr>
                <a:schemeClr val="tx1"/>
              </a:buClr>
              <a:buSzPct val="75000"/>
              <a:tabLst>
                <a:tab pos="669925" algn="l"/>
              </a:tabLst>
            </a:pPr>
            <a:endParaRPr lang="es-ES" dirty="0"/>
          </a:p>
          <a:p>
            <a:pPr marL="479425" indent="-479425">
              <a:lnSpc>
                <a:spcPct val="90000"/>
              </a:lnSpc>
              <a:spcBef>
                <a:spcPct val="40000"/>
              </a:spcBef>
              <a:buClr>
                <a:schemeClr val="tx1"/>
              </a:buClr>
              <a:buSzPct val="75000"/>
              <a:tabLst>
                <a:tab pos="669925" algn="l"/>
              </a:tabLst>
            </a:pPr>
            <a:endParaRPr lang="es-ES" dirty="0"/>
          </a:p>
          <a:p>
            <a:endParaRPr lang="en-US" dirty="0"/>
          </a:p>
          <a:p>
            <a:endParaRPr lang="en-US" dirty="0"/>
          </a:p>
          <a:p>
            <a:endParaRPr lang="en-US" dirty="0"/>
          </a:p>
          <a:p>
            <a:pPr marL="1143000" marR="0" lvl="2" indent="-228600" algn="l" defTabSz="914400" rtl="0" eaLnBrk="1" fontAlgn="auto" latinLnBrk="0" hangingPunct="1">
              <a:lnSpc>
                <a:spcPct val="80000"/>
              </a:lnSpc>
              <a:spcBef>
                <a:spcPct val="40000"/>
              </a:spcBef>
              <a:spcAft>
                <a:spcPts val="0"/>
              </a:spcAft>
              <a:buClr>
                <a:schemeClr val="hlink"/>
              </a:buClr>
              <a:buSzPct val="75000"/>
              <a:tabLst>
                <a:tab pos="669925" algn="l"/>
              </a:tabLst>
              <a:defRPr/>
            </a:pP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sp>
        <p:nvSpPr>
          <p:cNvPr id="15" name="14 Título"/>
          <p:cNvSpPr>
            <a:spLocks noGrp="1"/>
          </p:cNvSpPr>
          <p:nvPr>
            <p:ph type="title"/>
          </p:nvPr>
        </p:nvSpPr>
        <p:spPr/>
        <p:txBody>
          <a:bodyPr/>
          <a:lstStyle/>
          <a:p>
            <a:r>
              <a:rPr lang="es-ES" sz="3600" dirty="0"/>
              <a:t>¿Qué objetivos persigue?</a:t>
            </a:r>
            <a:endParaRPr lang="es-ES" sz="3600" dirty="0">
              <a:solidFill>
                <a:srgbClr val="FF0000"/>
              </a:solidFill>
            </a:endParaRPr>
          </a:p>
        </p:txBody>
      </p:sp>
      <p:sp>
        <p:nvSpPr>
          <p:cNvPr id="6" name="6 Marcador de contenido"/>
          <p:cNvSpPr>
            <a:spLocks noGrp="1"/>
          </p:cNvSpPr>
          <p:nvPr>
            <p:ph idx="1"/>
          </p:nvPr>
        </p:nvSpPr>
        <p:spPr>
          <a:xfrm>
            <a:off x="971600" y="1268760"/>
            <a:ext cx="7920880" cy="5589240"/>
          </a:xfrm>
        </p:spPr>
        <p:txBody>
          <a:bodyPr>
            <a:normAutofit/>
          </a:bodyPr>
          <a:lstStyle/>
          <a:p>
            <a:pPr marL="479425" lvl="0" indent="-479425">
              <a:lnSpc>
                <a:spcPct val="90000"/>
              </a:lnSpc>
              <a:spcBef>
                <a:spcPct val="40000"/>
              </a:spcBef>
              <a:buClr>
                <a:schemeClr val="tx1"/>
              </a:buClr>
              <a:buSzPct val="75000"/>
              <a:tabLst>
                <a:tab pos="669925" algn="l"/>
              </a:tabLst>
              <a:defRPr/>
            </a:pPr>
            <a:r>
              <a:rPr lang="es-ES" sz="3300" b="1" dirty="0"/>
              <a:t>Unificar</a:t>
            </a:r>
            <a:endParaRPr lang="es-ES" dirty="0"/>
          </a:p>
          <a:p>
            <a:pPr indent="0" algn="just">
              <a:buNone/>
            </a:pPr>
            <a:r>
              <a:rPr lang="es-ES_tradnl" sz="1600" dirty="0"/>
              <a:t>VERDE Residencial v1.</a:t>
            </a:r>
            <a:r>
              <a:rPr lang="es-ES_tradnl" sz="1600" dirty="0">
                <a:latin typeface="Symbol" panose="05050102010706020507" pitchFamily="18" charset="2"/>
              </a:rPr>
              <a:t>W</a:t>
            </a:r>
            <a:r>
              <a:rPr lang="es-ES_tradnl" sz="1600" dirty="0"/>
              <a:t> nace con el objeto de elaborar una herramienta que permita evaluar la nueva edificación e intervenciones de rehabilitación que se realicen en edificios residenciales, bien de vivienda colectiva, unifamiliares o conjuntos de viviendas unifamiliares en urbanizaciones. </a:t>
            </a:r>
          </a:p>
          <a:p>
            <a:pPr indent="0" algn="just">
              <a:buNone/>
            </a:pPr>
            <a:r>
              <a:rPr lang="es-ES_tradnl" sz="1600" dirty="0"/>
              <a:t>Concebida como herramienta de diagnóstico y evaluación, VERDE Residencial v1.</a:t>
            </a:r>
            <a:r>
              <a:rPr lang="es-ES_tradnl" sz="1600" dirty="0">
                <a:latin typeface="Symbol" panose="05050102010706020507" pitchFamily="18" charset="2"/>
              </a:rPr>
              <a:t>W</a:t>
            </a:r>
            <a:r>
              <a:rPr lang="es-ES_tradnl" sz="1600" dirty="0"/>
              <a:t> recoge el enfoque transversal del desarrollo sostenible, permitiendo cuantificar las mejoras ambientales, sociales y económicas mediante una metodología de evaluación del impacto producido por el edificio en todas las fases del ciclo de vida. </a:t>
            </a:r>
          </a:p>
          <a:p>
            <a:pPr indent="0" algn="just">
              <a:buNone/>
            </a:pPr>
            <a:endParaRPr lang="es-ES_tradnl" sz="1600" dirty="0"/>
          </a:p>
          <a:p>
            <a:pPr indent="0" algn="just">
              <a:buNone/>
            </a:pPr>
            <a:endParaRPr lang="es-ES_tradnl" sz="1600" dirty="0"/>
          </a:p>
          <a:p>
            <a:pPr indent="0" algn="just">
              <a:buNone/>
            </a:pPr>
            <a:endParaRPr lang="es-ES_tradnl" sz="1600" dirty="0"/>
          </a:p>
          <a:p>
            <a:pPr indent="0" algn="just">
              <a:buNone/>
            </a:pPr>
            <a:endParaRPr lang="es-ES_tradnl" sz="1600" dirty="0"/>
          </a:p>
          <a:p>
            <a:pPr indent="0" algn="just">
              <a:buNone/>
            </a:pPr>
            <a:endParaRPr lang="es-ES_tradnl" sz="1600" dirty="0"/>
          </a:p>
          <a:p>
            <a:pPr indent="0" algn="just">
              <a:buNone/>
            </a:pPr>
            <a:endParaRPr lang="es-ES_tradnl" sz="1600" dirty="0"/>
          </a:p>
          <a:p>
            <a:pPr indent="0" algn="just">
              <a:buNone/>
            </a:pPr>
            <a:endParaRPr lang="es-ES_tradnl" sz="1600" dirty="0"/>
          </a:p>
          <a:p>
            <a:pPr indent="0" algn="just">
              <a:buNone/>
            </a:pPr>
            <a:endParaRPr lang="es-ES_tradnl" sz="1600" dirty="0"/>
          </a:p>
          <a:p>
            <a:pPr indent="0" algn="just">
              <a:buNone/>
            </a:pPr>
            <a:endParaRPr lang="es-ES_tradnl" sz="1200" dirty="0"/>
          </a:p>
          <a:p>
            <a:pPr indent="0" algn="just">
              <a:spcBef>
                <a:spcPts val="1200"/>
              </a:spcBef>
              <a:buNone/>
            </a:pPr>
            <a:r>
              <a:rPr lang="es-ES_tradnl" sz="1200" dirty="0"/>
              <a:t>	                   Fases del ciclo de vida según la norma </a:t>
            </a:r>
            <a:r>
              <a:rPr lang="es-ES_tradnl" sz="1200" b="1" dirty="0"/>
              <a:t>UNE-EN 15978</a:t>
            </a:r>
          </a:p>
          <a:p>
            <a:pPr indent="0" algn="just">
              <a:buNone/>
            </a:pPr>
            <a:endParaRPr lang="es-ES" sz="1200" dirty="0"/>
          </a:p>
          <a:p>
            <a:pPr indent="0">
              <a:buNone/>
            </a:pPr>
            <a:endParaRPr lang="es-ES" dirty="0"/>
          </a:p>
        </p:txBody>
      </p:sp>
      <p:graphicFrame>
        <p:nvGraphicFramePr>
          <p:cNvPr id="2" name="Tabla 1"/>
          <p:cNvGraphicFramePr>
            <a:graphicFrameLocks noGrp="1"/>
          </p:cNvGraphicFramePr>
          <p:nvPr>
            <p:extLst>
              <p:ext uri="{D42A27DB-BD31-4B8C-83A1-F6EECF244321}">
                <p14:modId xmlns:p14="http://schemas.microsoft.com/office/powerpoint/2010/main" val="981857853"/>
              </p:ext>
            </p:extLst>
          </p:nvPr>
        </p:nvGraphicFramePr>
        <p:xfrm>
          <a:off x="2627784" y="3861048"/>
          <a:ext cx="5976663" cy="2577493"/>
        </p:xfrm>
        <a:graphic>
          <a:graphicData uri="http://schemas.openxmlformats.org/drawingml/2006/table">
            <a:tbl>
              <a:tblPr firstRow="1" bandRow="1">
                <a:tableStyleId>{5C22544A-7EE6-4342-B048-85BDC9FD1C3A}</a:tableStyleId>
              </a:tblPr>
              <a:tblGrid>
                <a:gridCol w="371808">
                  <a:extLst>
                    <a:ext uri="{9D8B030D-6E8A-4147-A177-3AD203B41FA5}">
                      <a16:colId xmlns:a16="http://schemas.microsoft.com/office/drawing/2014/main" val="20000"/>
                    </a:ext>
                  </a:extLst>
                </a:gridCol>
                <a:gridCol w="294810">
                  <a:extLst>
                    <a:ext uri="{9D8B030D-6E8A-4147-A177-3AD203B41FA5}">
                      <a16:colId xmlns:a16="http://schemas.microsoft.com/office/drawing/2014/main" val="20001"/>
                    </a:ext>
                  </a:extLst>
                </a:gridCol>
                <a:gridCol w="295503">
                  <a:extLst>
                    <a:ext uri="{9D8B030D-6E8A-4147-A177-3AD203B41FA5}">
                      <a16:colId xmlns:a16="http://schemas.microsoft.com/office/drawing/2014/main" val="20002"/>
                    </a:ext>
                  </a:extLst>
                </a:gridCol>
                <a:gridCol w="294810">
                  <a:extLst>
                    <a:ext uri="{9D8B030D-6E8A-4147-A177-3AD203B41FA5}">
                      <a16:colId xmlns:a16="http://schemas.microsoft.com/office/drawing/2014/main" val="20003"/>
                    </a:ext>
                  </a:extLst>
                </a:gridCol>
                <a:gridCol w="491812">
                  <a:extLst>
                    <a:ext uri="{9D8B030D-6E8A-4147-A177-3AD203B41FA5}">
                      <a16:colId xmlns:a16="http://schemas.microsoft.com/office/drawing/2014/main" val="20004"/>
                    </a:ext>
                  </a:extLst>
                </a:gridCol>
                <a:gridCol w="491119">
                  <a:extLst>
                    <a:ext uri="{9D8B030D-6E8A-4147-A177-3AD203B41FA5}">
                      <a16:colId xmlns:a16="http://schemas.microsoft.com/office/drawing/2014/main" val="20005"/>
                    </a:ext>
                  </a:extLst>
                </a:gridCol>
                <a:gridCol w="295503">
                  <a:extLst>
                    <a:ext uri="{9D8B030D-6E8A-4147-A177-3AD203B41FA5}">
                      <a16:colId xmlns:a16="http://schemas.microsoft.com/office/drawing/2014/main" val="20006"/>
                    </a:ext>
                  </a:extLst>
                </a:gridCol>
                <a:gridCol w="294810">
                  <a:extLst>
                    <a:ext uri="{9D8B030D-6E8A-4147-A177-3AD203B41FA5}">
                      <a16:colId xmlns:a16="http://schemas.microsoft.com/office/drawing/2014/main" val="20007"/>
                    </a:ext>
                  </a:extLst>
                </a:gridCol>
                <a:gridCol w="294810">
                  <a:extLst>
                    <a:ext uri="{9D8B030D-6E8A-4147-A177-3AD203B41FA5}">
                      <a16:colId xmlns:a16="http://schemas.microsoft.com/office/drawing/2014/main" val="20008"/>
                    </a:ext>
                  </a:extLst>
                </a:gridCol>
                <a:gridCol w="294810">
                  <a:extLst>
                    <a:ext uri="{9D8B030D-6E8A-4147-A177-3AD203B41FA5}">
                      <a16:colId xmlns:a16="http://schemas.microsoft.com/office/drawing/2014/main" val="20009"/>
                    </a:ext>
                  </a:extLst>
                </a:gridCol>
                <a:gridCol w="295503">
                  <a:extLst>
                    <a:ext uri="{9D8B030D-6E8A-4147-A177-3AD203B41FA5}">
                      <a16:colId xmlns:a16="http://schemas.microsoft.com/office/drawing/2014/main" val="20010"/>
                    </a:ext>
                  </a:extLst>
                </a:gridCol>
                <a:gridCol w="294810">
                  <a:extLst>
                    <a:ext uri="{9D8B030D-6E8A-4147-A177-3AD203B41FA5}">
                      <a16:colId xmlns:a16="http://schemas.microsoft.com/office/drawing/2014/main" val="20011"/>
                    </a:ext>
                  </a:extLst>
                </a:gridCol>
                <a:gridCol w="294810">
                  <a:extLst>
                    <a:ext uri="{9D8B030D-6E8A-4147-A177-3AD203B41FA5}">
                      <a16:colId xmlns:a16="http://schemas.microsoft.com/office/drawing/2014/main" val="20012"/>
                    </a:ext>
                  </a:extLst>
                </a:gridCol>
                <a:gridCol w="294810">
                  <a:extLst>
                    <a:ext uri="{9D8B030D-6E8A-4147-A177-3AD203B41FA5}">
                      <a16:colId xmlns:a16="http://schemas.microsoft.com/office/drawing/2014/main" val="20013"/>
                    </a:ext>
                  </a:extLst>
                </a:gridCol>
                <a:gridCol w="1376935">
                  <a:extLst>
                    <a:ext uri="{9D8B030D-6E8A-4147-A177-3AD203B41FA5}">
                      <a16:colId xmlns:a16="http://schemas.microsoft.com/office/drawing/2014/main" val="20014"/>
                    </a:ext>
                  </a:extLst>
                </a:gridCol>
              </a:tblGrid>
              <a:tr h="155535">
                <a:tc gridSpan="15">
                  <a:txBody>
                    <a:bodyPr/>
                    <a:lstStyle/>
                    <a:p>
                      <a:pPr algn="ctr">
                        <a:lnSpc>
                          <a:spcPct val="115000"/>
                        </a:lnSpc>
                        <a:spcBef>
                          <a:spcPts val="300"/>
                        </a:spcBef>
                        <a:spcAft>
                          <a:spcPts val="300"/>
                        </a:spcAft>
                      </a:pPr>
                      <a:r>
                        <a:rPr lang="es-ES" sz="900" dirty="0">
                          <a:effectLst/>
                        </a:rPr>
                        <a:t>Información de la evaluación del edificio</a:t>
                      </a:r>
                      <a:endParaRPr lang="es-ES" sz="900" dirty="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55535">
                <a:tc gridSpan="14">
                  <a:txBody>
                    <a:bodyPr/>
                    <a:lstStyle/>
                    <a:p>
                      <a:pPr algn="ctr">
                        <a:lnSpc>
                          <a:spcPct val="115000"/>
                        </a:lnSpc>
                        <a:spcBef>
                          <a:spcPts val="300"/>
                        </a:spcBef>
                        <a:spcAft>
                          <a:spcPts val="300"/>
                        </a:spcAft>
                      </a:pPr>
                      <a:r>
                        <a:rPr lang="es-ES" sz="900" dirty="0">
                          <a:effectLst/>
                        </a:rPr>
                        <a:t>Información del ciclo de vida del edificio</a:t>
                      </a:r>
                      <a:endParaRPr lang="es-ES" sz="900" dirty="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Bef>
                          <a:spcPts val="300"/>
                        </a:spcBef>
                        <a:spcAft>
                          <a:spcPts val="300"/>
                        </a:spcAft>
                      </a:pPr>
                      <a:r>
                        <a:rPr lang="es-ES" sz="900" dirty="0">
                          <a:effectLst/>
                        </a:rPr>
                        <a:t>Beneficios y cargas más allá del límite del sistema</a:t>
                      </a:r>
                      <a:endParaRPr lang="es-ES" sz="900" dirty="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extLst>
                  <a:ext uri="{0D108BD9-81ED-4DB2-BD59-A6C34878D82A}">
                    <a16:rowId xmlns:a16="http://schemas.microsoft.com/office/drawing/2014/main" val="10001"/>
                  </a:ext>
                </a:extLst>
              </a:tr>
              <a:tr h="311070">
                <a:tc gridSpan="3">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mn-lt"/>
                        </a:rPr>
                        <a:t>Proceso de construcción</a:t>
                      </a:r>
                      <a:endParaRPr kumimoji="0" lang="es-ES" sz="900" b="0" i="0" u="none" strike="noStrike" kern="1200" cap="none" spc="0" normalizeH="0" baseline="0" noProof="0" dirty="0">
                        <a:ln>
                          <a:noFill/>
                        </a:ln>
                        <a:solidFill>
                          <a:prstClr val="black"/>
                        </a:solidFill>
                        <a:effectLst/>
                        <a:uLnTx/>
                        <a:uFillTx/>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hMerge="1">
                  <a:txBody>
                    <a:bodyPr/>
                    <a:lstStyle/>
                    <a:p>
                      <a:endParaRPr lang="es-ES"/>
                    </a:p>
                  </a:txBody>
                  <a:tcPr/>
                </a:tc>
                <a:tc hMerge="1">
                  <a:txBody>
                    <a:bodyPr/>
                    <a:lstStyle/>
                    <a:p>
                      <a:endParaRPr lang="es-ES"/>
                    </a:p>
                  </a:txBody>
                  <a:tcPr/>
                </a:tc>
                <a:tc gridSpan="2">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mn-lt"/>
                        </a:rPr>
                        <a:t>Proceso de construcción</a:t>
                      </a:r>
                      <a:endParaRPr kumimoji="0" lang="es-ES" sz="900" b="0" i="0" u="none" strike="noStrike" kern="1200" cap="none" spc="0" normalizeH="0" baseline="0" noProof="0" dirty="0">
                        <a:ln>
                          <a:noFill/>
                        </a:ln>
                        <a:solidFill>
                          <a:prstClr val="black"/>
                        </a:solidFill>
                        <a:effectLst/>
                        <a:uLnTx/>
                        <a:uFillTx/>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hMerge="1">
                  <a:txBody>
                    <a:bodyPr/>
                    <a:lstStyle/>
                    <a:p>
                      <a:endParaRPr lang="es-ES"/>
                    </a:p>
                  </a:txBody>
                  <a:tcPr/>
                </a:tc>
                <a:tc gridSpan="5">
                  <a:txBody>
                    <a:bodyPr/>
                    <a:lstStyle/>
                    <a:p>
                      <a:pPr algn="ctr">
                        <a:lnSpc>
                          <a:spcPct val="115000"/>
                        </a:lnSpc>
                        <a:spcBef>
                          <a:spcPts val="300"/>
                        </a:spcBef>
                        <a:spcAft>
                          <a:spcPts val="300"/>
                        </a:spcAft>
                      </a:pPr>
                      <a:r>
                        <a:rPr lang="es-ES" sz="900">
                          <a:effectLst/>
                        </a:rPr>
                        <a:t>Etapa de uso</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Bef>
                          <a:spcPts val="300"/>
                        </a:spcBef>
                        <a:spcAft>
                          <a:spcPts val="300"/>
                        </a:spcAft>
                      </a:pPr>
                      <a:r>
                        <a:rPr lang="es-ES" sz="900">
                          <a:effectLst/>
                        </a:rPr>
                        <a:t>Etapa de fin de vida</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vMerge="1">
                  <a:txBody>
                    <a:bodyPr/>
                    <a:lstStyle/>
                    <a:p>
                      <a:endParaRPr lang="es-ES"/>
                    </a:p>
                  </a:txBody>
                  <a:tcPr/>
                </a:tc>
                <a:extLst>
                  <a:ext uri="{0D108BD9-81ED-4DB2-BD59-A6C34878D82A}">
                    <a16:rowId xmlns:a16="http://schemas.microsoft.com/office/drawing/2014/main" val="10002"/>
                  </a:ext>
                </a:extLst>
              </a:tr>
              <a:tr h="155535">
                <a:tc>
                  <a:txBody>
                    <a:bodyPr/>
                    <a:lstStyle/>
                    <a:p>
                      <a:pPr algn="ctr">
                        <a:lnSpc>
                          <a:spcPct val="115000"/>
                        </a:lnSpc>
                        <a:spcBef>
                          <a:spcPts val="300"/>
                        </a:spcBef>
                        <a:spcAft>
                          <a:spcPts val="300"/>
                        </a:spcAft>
                      </a:pPr>
                      <a:r>
                        <a:rPr lang="es-ES" sz="900">
                          <a:effectLst/>
                        </a:rPr>
                        <a:t>A1</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A2</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A3</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A4</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A5</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B1</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B2</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B3</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B4</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B5</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C1</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C2</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C3</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a:txBody>
                    <a:bodyPr/>
                    <a:lstStyle/>
                    <a:p>
                      <a:pPr algn="ctr">
                        <a:lnSpc>
                          <a:spcPct val="115000"/>
                        </a:lnSpc>
                        <a:spcBef>
                          <a:spcPts val="300"/>
                        </a:spcBef>
                        <a:spcAft>
                          <a:spcPts val="300"/>
                        </a:spcAft>
                      </a:pPr>
                      <a:r>
                        <a:rPr lang="es-ES" sz="900">
                          <a:effectLst/>
                        </a:rPr>
                        <a:t>C4</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rowSpan="4">
                  <a:txBody>
                    <a:bodyPr/>
                    <a:lstStyle/>
                    <a:p>
                      <a:pPr algn="ctr">
                        <a:lnSpc>
                          <a:spcPct val="115000"/>
                        </a:lnSpc>
                        <a:spcBef>
                          <a:spcPts val="300"/>
                        </a:spcBef>
                        <a:spcAft>
                          <a:spcPts val="300"/>
                        </a:spcAft>
                      </a:pPr>
                      <a:r>
                        <a:rPr lang="es-ES" sz="900" dirty="0">
                          <a:effectLst/>
                        </a:rPr>
                        <a:t>Potencial de reutilización, recuperación y reciclaje.</a:t>
                      </a:r>
                      <a:endParaRPr lang="es-ES" sz="900" dirty="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extLst>
                  <a:ext uri="{0D108BD9-81ED-4DB2-BD59-A6C34878D82A}">
                    <a16:rowId xmlns:a16="http://schemas.microsoft.com/office/drawing/2014/main" val="10003"/>
                  </a:ext>
                </a:extLst>
              </a:tr>
              <a:tr h="1473355">
                <a:tc rowSpan="3">
                  <a:txBody>
                    <a:bodyPr/>
                    <a:lstStyle/>
                    <a:p>
                      <a:pPr marL="71755" marR="71755" algn="ctr">
                        <a:lnSpc>
                          <a:spcPct val="115000"/>
                        </a:lnSpc>
                        <a:spcBef>
                          <a:spcPts val="300"/>
                        </a:spcBef>
                        <a:spcAft>
                          <a:spcPts val="300"/>
                        </a:spcAft>
                      </a:pPr>
                      <a:r>
                        <a:rPr lang="es-ES" sz="900" dirty="0">
                          <a:effectLst/>
                        </a:rPr>
                        <a:t>Suministro de materias primas</a:t>
                      </a:r>
                      <a:endParaRPr lang="es-ES" sz="900" dirty="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rowSpan="3">
                  <a:txBody>
                    <a:bodyPr/>
                    <a:lstStyle/>
                    <a:p>
                      <a:pPr marL="71755" marR="71755" algn="ctr">
                        <a:lnSpc>
                          <a:spcPct val="115000"/>
                        </a:lnSpc>
                        <a:spcBef>
                          <a:spcPts val="300"/>
                        </a:spcBef>
                        <a:spcAft>
                          <a:spcPts val="300"/>
                        </a:spcAft>
                      </a:pPr>
                      <a:r>
                        <a:rPr lang="es-ES" sz="900">
                          <a:effectLst/>
                        </a:rPr>
                        <a:t>Transporte</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rowSpan="3">
                  <a:txBody>
                    <a:bodyPr/>
                    <a:lstStyle/>
                    <a:p>
                      <a:pPr marL="71755" marR="71755" algn="ctr">
                        <a:lnSpc>
                          <a:spcPct val="115000"/>
                        </a:lnSpc>
                        <a:spcBef>
                          <a:spcPts val="300"/>
                        </a:spcBef>
                        <a:spcAft>
                          <a:spcPts val="300"/>
                        </a:spcAft>
                      </a:pPr>
                      <a:r>
                        <a:rPr lang="es-ES" sz="900">
                          <a:effectLst/>
                        </a:rPr>
                        <a:t>Transformación</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rowSpan="3">
                  <a:txBody>
                    <a:bodyPr/>
                    <a:lstStyle/>
                    <a:p>
                      <a:pPr marL="71755" marR="71755" algn="ctr">
                        <a:lnSpc>
                          <a:spcPct val="115000"/>
                        </a:lnSpc>
                        <a:spcBef>
                          <a:spcPts val="300"/>
                        </a:spcBef>
                        <a:spcAft>
                          <a:spcPts val="300"/>
                        </a:spcAft>
                      </a:pPr>
                      <a:r>
                        <a:rPr lang="es-ES" sz="900" dirty="0">
                          <a:effectLst/>
                        </a:rPr>
                        <a:t>Transporte</a:t>
                      </a:r>
                      <a:endParaRPr lang="es-ES" sz="900" dirty="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rowSpan="3">
                  <a:txBody>
                    <a:bodyPr/>
                    <a:lstStyle/>
                    <a:p>
                      <a:pPr marL="71755" marR="71755" algn="ctr">
                        <a:lnSpc>
                          <a:spcPct val="115000"/>
                        </a:lnSpc>
                        <a:spcBef>
                          <a:spcPts val="300"/>
                        </a:spcBef>
                        <a:spcAft>
                          <a:spcPts val="300"/>
                        </a:spcAft>
                      </a:pPr>
                      <a:r>
                        <a:rPr lang="es-ES" sz="900">
                          <a:effectLst/>
                        </a:rPr>
                        <a:t>Construcción (ejecución) – Proceso de instalación</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a:txBody>
                    <a:bodyPr/>
                    <a:lstStyle/>
                    <a:p>
                      <a:pPr marL="71755" marR="71755" algn="ctr">
                        <a:lnSpc>
                          <a:spcPct val="115000"/>
                        </a:lnSpc>
                        <a:spcBef>
                          <a:spcPts val="300"/>
                        </a:spcBef>
                        <a:spcAft>
                          <a:spcPts val="300"/>
                        </a:spcAft>
                      </a:pPr>
                      <a:r>
                        <a:rPr lang="es-ES" sz="900">
                          <a:effectLst/>
                        </a:rPr>
                        <a:t>Uso</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a:txBody>
                    <a:bodyPr/>
                    <a:lstStyle/>
                    <a:p>
                      <a:pPr marL="71755" marR="71755" algn="ctr">
                        <a:lnSpc>
                          <a:spcPct val="115000"/>
                        </a:lnSpc>
                        <a:spcBef>
                          <a:spcPts val="300"/>
                        </a:spcBef>
                        <a:spcAft>
                          <a:spcPts val="300"/>
                        </a:spcAft>
                      </a:pPr>
                      <a:r>
                        <a:rPr lang="es-ES" sz="900">
                          <a:effectLst/>
                        </a:rPr>
                        <a:t>Mantenimiento</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a:txBody>
                    <a:bodyPr/>
                    <a:lstStyle/>
                    <a:p>
                      <a:pPr marL="71755" marR="71755" algn="ctr">
                        <a:lnSpc>
                          <a:spcPct val="115000"/>
                        </a:lnSpc>
                        <a:spcBef>
                          <a:spcPts val="300"/>
                        </a:spcBef>
                        <a:spcAft>
                          <a:spcPts val="300"/>
                        </a:spcAft>
                      </a:pPr>
                      <a:r>
                        <a:rPr lang="es-ES" sz="900">
                          <a:effectLst/>
                        </a:rPr>
                        <a:t>Reparación </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a:txBody>
                    <a:bodyPr/>
                    <a:lstStyle/>
                    <a:p>
                      <a:pPr marL="71755" marR="71755" algn="ctr">
                        <a:lnSpc>
                          <a:spcPct val="115000"/>
                        </a:lnSpc>
                        <a:spcBef>
                          <a:spcPts val="300"/>
                        </a:spcBef>
                        <a:spcAft>
                          <a:spcPts val="300"/>
                        </a:spcAft>
                      </a:pPr>
                      <a:r>
                        <a:rPr lang="es-ES" sz="900">
                          <a:effectLst/>
                        </a:rPr>
                        <a:t>Sustitución</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a:txBody>
                    <a:bodyPr/>
                    <a:lstStyle/>
                    <a:p>
                      <a:pPr marL="71755" marR="71755" algn="ctr">
                        <a:lnSpc>
                          <a:spcPct val="115000"/>
                        </a:lnSpc>
                        <a:spcBef>
                          <a:spcPts val="300"/>
                        </a:spcBef>
                        <a:spcAft>
                          <a:spcPts val="300"/>
                        </a:spcAft>
                      </a:pPr>
                      <a:r>
                        <a:rPr lang="es-ES" sz="900">
                          <a:effectLst/>
                        </a:rPr>
                        <a:t>Rehabilitación</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rowSpan="3">
                  <a:txBody>
                    <a:bodyPr/>
                    <a:lstStyle/>
                    <a:p>
                      <a:pPr marL="71755" marR="71755" algn="ctr">
                        <a:lnSpc>
                          <a:spcPct val="115000"/>
                        </a:lnSpc>
                        <a:spcBef>
                          <a:spcPts val="300"/>
                        </a:spcBef>
                        <a:spcAft>
                          <a:spcPts val="300"/>
                        </a:spcAft>
                      </a:pPr>
                      <a:r>
                        <a:rPr lang="es-ES" sz="900">
                          <a:effectLst/>
                        </a:rPr>
                        <a:t>So </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rowSpan="3">
                  <a:txBody>
                    <a:bodyPr/>
                    <a:lstStyle/>
                    <a:p>
                      <a:pPr marL="71755" marR="71755" algn="ctr">
                        <a:lnSpc>
                          <a:spcPct val="115000"/>
                        </a:lnSpc>
                        <a:spcBef>
                          <a:spcPts val="300"/>
                        </a:spcBef>
                        <a:spcAft>
                          <a:spcPts val="300"/>
                        </a:spcAft>
                      </a:pPr>
                      <a:r>
                        <a:rPr lang="es-ES" sz="900" dirty="0">
                          <a:effectLst/>
                        </a:rPr>
                        <a:t>Transporte</a:t>
                      </a:r>
                      <a:endParaRPr lang="es-ES" sz="900" dirty="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rowSpan="3">
                  <a:txBody>
                    <a:bodyPr/>
                    <a:lstStyle/>
                    <a:p>
                      <a:pPr marL="71755" marR="71755" algn="ctr">
                        <a:lnSpc>
                          <a:spcPct val="115000"/>
                        </a:lnSpc>
                        <a:spcBef>
                          <a:spcPts val="300"/>
                        </a:spcBef>
                        <a:spcAft>
                          <a:spcPts val="300"/>
                        </a:spcAft>
                      </a:pPr>
                      <a:r>
                        <a:rPr lang="es-ES" sz="900">
                          <a:effectLst/>
                        </a:rPr>
                        <a:t>Tratamiento de residuos</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rowSpan="3">
                  <a:txBody>
                    <a:bodyPr/>
                    <a:lstStyle/>
                    <a:p>
                      <a:pPr marL="71755" marR="71755" algn="ctr">
                        <a:lnSpc>
                          <a:spcPct val="115000"/>
                        </a:lnSpc>
                        <a:spcBef>
                          <a:spcPts val="300"/>
                        </a:spcBef>
                        <a:spcAft>
                          <a:spcPts val="300"/>
                        </a:spcAft>
                      </a:pPr>
                      <a:r>
                        <a:rPr lang="es-ES" sz="900" dirty="0">
                          <a:effectLst/>
                        </a:rPr>
                        <a:t>Eliminación</a:t>
                      </a:r>
                      <a:endParaRPr lang="es-ES" sz="900" dirty="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vert="vert270" anchor="ctr"/>
                </a:tc>
                <a:tc vMerge="1">
                  <a:txBody>
                    <a:bodyPr/>
                    <a:lstStyle/>
                    <a:p>
                      <a:endParaRPr lang="es-ES"/>
                    </a:p>
                  </a:txBody>
                  <a:tcPr/>
                </a:tc>
                <a:extLst>
                  <a:ext uri="{0D108BD9-81ED-4DB2-BD59-A6C34878D82A}">
                    <a16:rowId xmlns:a16="http://schemas.microsoft.com/office/drawing/2014/main" val="10004"/>
                  </a:ext>
                </a:extLst>
              </a:tr>
              <a:tr h="15553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gridSpan="5">
                  <a:txBody>
                    <a:bodyPr/>
                    <a:lstStyle/>
                    <a:p>
                      <a:pPr>
                        <a:lnSpc>
                          <a:spcPct val="115000"/>
                        </a:lnSpc>
                        <a:spcBef>
                          <a:spcPts val="300"/>
                        </a:spcBef>
                        <a:spcAft>
                          <a:spcPts val="300"/>
                        </a:spcAft>
                      </a:pPr>
                      <a:r>
                        <a:rPr lang="es-ES" sz="900">
                          <a:effectLst/>
                        </a:rPr>
                        <a:t>B6 Uso de energía en servicio</a:t>
                      </a:r>
                      <a:endParaRPr lang="es-ES" sz="90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5"/>
                  </a:ext>
                </a:extLst>
              </a:tr>
              <a:tr h="15553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gridSpan="5">
                  <a:txBody>
                    <a:bodyPr/>
                    <a:lstStyle/>
                    <a:p>
                      <a:pPr>
                        <a:lnSpc>
                          <a:spcPct val="115000"/>
                        </a:lnSpc>
                        <a:spcBef>
                          <a:spcPts val="300"/>
                        </a:spcBef>
                        <a:spcAft>
                          <a:spcPts val="300"/>
                        </a:spcAft>
                      </a:pPr>
                      <a:r>
                        <a:rPr lang="es-ES" sz="900" dirty="0">
                          <a:effectLst/>
                        </a:rPr>
                        <a:t>B7 Uso de agua en servicio</a:t>
                      </a:r>
                      <a:endParaRPr lang="es-ES" sz="900" dirty="0">
                        <a:effectLst/>
                        <a:latin typeface="HelveticaNeueLT Std Lt" panose="020B0403020202020204" pitchFamily="34" charset="0"/>
                        <a:ea typeface="Calibri" panose="020F0502020204030204" pitchFamily="34" charset="0"/>
                        <a:cs typeface="Arial" panose="020B0604020202020204" pitchFamily="34" charset="0"/>
                      </a:endParaRPr>
                    </a:p>
                  </a:txBody>
                  <a:tcPr marL="74917" marR="74917"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6"/>
                  </a:ext>
                </a:extLst>
              </a:tr>
            </a:tbl>
          </a:graphicData>
        </a:graphic>
      </p:graphicFrame>
      <p:pic>
        <p:nvPicPr>
          <p:cNvPr id="10" name="Picture 2" descr="C:\Users\comercial\Desktop\Logo VERDE 2016.jpg"/>
          <p:cNvPicPr>
            <a:picLocks noChangeAspect="1" noChangeArrowheads="1"/>
          </p:cNvPicPr>
          <p:nvPr/>
        </p:nvPicPr>
        <p:blipFill>
          <a:blip r:embed="rId3" cstate="print"/>
          <a:srcRect/>
          <a:stretch>
            <a:fillRect/>
          </a:stretch>
        </p:blipFill>
        <p:spPr bwMode="auto">
          <a:xfrm>
            <a:off x="126960" y="6138017"/>
            <a:ext cx="2355476" cy="720000"/>
          </a:xfrm>
          <a:prstGeom prst="rect">
            <a:avLst/>
          </a:prstGeom>
          <a:noFill/>
        </p:spPr>
      </p:pic>
    </p:spTree>
    <p:extLst>
      <p:ext uri="{BB962C8B-B14F-4D97-AF65-F5344CB8AC3E}">
        <p14:creationId xmlns:p14="http://schemas.microsoft.com/office/powerpoint/2010/main" val="222926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Rectángulo 30"/>
          <p:cNvSpPr/>
          <p:nvPr/>
        </p:nvSpPr>
        <p:spPr>
          <a:xfrm>
            <a:off x="5230105" y="1287855"/>
            <a:ext cx="2387246" cy="3397225"/>
          </a:xfrm>
          <a:prstGeom prst="rect">
            <a:avLst/>
          </a:prstGeom>
          <a:solidFill>
            <a:srgbClr val="A8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6 Marcador de contenido"/>
          <p:cNvSpPr>
            <a:spLocks noGrp="1"/>
          </p:cNvSpPr>
          <p:nvPr>
            <p:ph idx="1"/>
          </p:nvPr>
        </p:nvSpPr>
        <p:spPr>
          <a:xfrm>
            <a:off x="789585" y="1287856"/>
            <a:ext cx="6818192" cy="3456384"/>
          </a:xfrm>
        </p:spPr>
        <p:txBody>
          <a:bodyPr>
            <a:normAutofit lnSpcReduction="10000"/>
          </a:bodyPr>
          <a:lstStyle/>
          <a:p>
            <a:pPr indent="0">
              <a:buNone/>
            </a:pPr>
            <a:r>
              <a:rPr lang="es-ES" sz="2600" dirty="0"/>
              <a:t>          Tipologías evaluables</a:t>
            </a:r>
            <a:endParaRPr lang="es-ES_tradnl" sz="2600" dirty="0">
              <a:solidFill>
                <a:srgbClr val="FF0000"/>
              </a:solidFill>
            </a:endParaRPr>
          </a:p>
          <a:p>
            <a:pPr marL="857250" lvl="2" indent="0">
              <a:buNone/>
            </a:pPr>
            <a:endParaRPr lang="es-ES_tradnl" sz="1200" dirty="0"/>
          </a:p>
          <a:p>
            <a:pPr marL="857250" lvl="2" indent="0">
              <a:buNone/>
            </a:pPr>
            <a:r>
              <a:rPr lang="es-ES_tradnl" dirty="0"/>
              <a:t>Multifamiliar</a:t>
            </a:r>
            <a:endParaRPr lang="es-ES" dirty="0"/>
          </a:p>
          <a:p>
            <a:pPr marL="857250" lvl="2" indent="0">
              <a:buNone/>
            </a:pPr>
            <a:r>
              <a:rPr lang="es-ES_tradnl" dirty="0"/>
              <a:t>Unifamiliar</a:t>
            </a:r>
          </a:p>
          <a:p>
            <a:pPr marL="857250" lvl="2" indent="0">
              <a:buNone/>
            </a:pPr>
            <a:r>
              <a:rPr lang="es-ES_tradnl" dirty="0"/>
              <a:t>Urbanizaciones</a:t>
            </a:r>
          </a:p>
          <a:p>
            <a:pPr marL="857250" lvl="2" indent="0">
              <a:buNone/>
            </a:pPr>
            <a:endParaRPr lang="es-ES_tradnl" sz="2400" dirty="0"/>
          </a:p>
          <a:p>
            <a:pPr marL="857250" lvl="2" indent="0">
              <a:buNone/>
            </a:pPr>
            <a:r>
              <a:rPr lang="es-ES" sz="2600" dirty="0"/>
              <a:t>Actuaciones evaluables</a:t>
            </a:r>
            <a:endParaRPr lang="es-ES_tradnl" sz="2600" dirty="0">
              <a:solidFill>
                <a:srgbClr val="FF0000"/>
              </a:solidFill>
            </a:endParaRPr>
          </a:p>
          <a:p>
            <a:pPr marL="857250" lvl="2" indent="0">
              <a:buNone/>
            </a:pPr>
            <a:endParaRPr lang="es-ES_tradnl" sz="1200" dirty="0"/>
          </a:p>
          <a:p>
            <a:pPr marL="857250" lvl="2" indent="0">
              <a:buNone/>
            </a:pPr>
            <a:r>
              <a:rPr lang="es-ES" dirty="0"/>
              <a:t>Nueva edificación</a:t>
            </a:r>
          </a:p>
          <a:p>
            <a:pPr marL="857250" lvl="2" indent="0">
              <a:buNone/>
            </a:pPr>
            <a:r>
              <a:rPr lang="es-ES" dirty="0"/>
              <a:t>Rehabilitación</a:t>
            </a:r>
          </a:p>
        </p:txBody>
      </p:sp>
      <p:pic>
        <p:nvPicPr>
          <p:cNvPr id="6" name="5 Imagen" descr="logo GBCe"/>
          <p:cNvPicPr>
            <a:picLocks noChangeAspect="1"/>
          </p:cNvPicPr>
          <p:nvPr/>
        </p:nvPicPr>
        <p:blipFill>
          <a:blip r:embed="rId4" cstate="print"/>
          <a:stretch>
            <a:fillRect/>
          </a:stretch>
        </p:blipFill>
        <p:spPr bwMode="auto">
          <a:xfrm>
            <a:off x="7617351" y="6155741"/>
            <a:ext cx="1526649" cy="702259"/>
          </a:xfrm>
          <a:prstGeom prst="rect">
            <a:avLst/>
          </a:prstGeom>
          <a:noFill/>
          <a:ln w="9525">
            <a:noFill/>
            <a:miter lim="800000"/>
            <a:headEnd/>
            <a:tailEnd/>
          </a:ln>
        </p:spPr>
      </p:pic>
      <p:sp>
        <p:nvSpPr>
          <p:cNvPr id="13" name="Rectangle 2"/>
          <p:cNvSpPr txBox="1">
            <a:spLocks noChangeArrowheads="1"/>
          </p:cNvSpPr>
          <p:nvPr/>
        </p:nvSpPr>
        <p:spPr>
          <a:xfrm rot="16200000">
            <a:off x="-1512677" y="1808820"/>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Residencial v.1 </a:t>
            </a:r>
            <a:r>
              <a:rPr lang="el-GR" b="1" dirty="0">
                <a:solidFill>
                  <a:schemeClr val="bg1"/>
                </a:solidFill>
              </a:rPr>
              <a:t>Ω</a:t>
            </a:r>
            <a:r>
              <a:rPr lang="es-ES" b="1" dirty="0"/>
              <a:t> </a:t>
            </a:r>
            <a:r>
              <a:rPr lang="es-ES" b="1" dirty="0">
                <a:solidFill>
                  <a:srgbClr val="6D6D6F"/>
                </a:solidFill>
              </a:rPr>
              <a:t>Alcance </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sp>
        <p:nvSpPr>
          <p:cNvPr id="15" name="14 Título"/>
          <p:cNvSpPr>
            <a:spLocks noGrp="1"/>
          </p:cNvSpPr>
          <p:nvPr>
            <p:ph type="title"/>
          </p:nvPr>
        </p:nvSpPr>
        <p:spPr>
          <a:xfrm>
            <a:off x="789585" y="494009"/>
            <a:ext cx="7920880" cy="630735"/>
          </a:xfrm>
        </p:spPr>
        <p:txBody>
          <a:bodyPr/>
          <a:lstStyle/>
          <a:p>
            <a:r>
              <a:rPr lang="es-ES" dirty="0"/>
              <a:t>      Alcance de la herramienta</a:t>
            </a: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4909957"/>
            <a:ext cx="2550300" cy="1699536"/>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4230" y="4909957"/>
            <a:ext cx="2599674" cy="1699537"/>
          </a:xfrm>
          <a:prstGeom prst="rect">
            <a:avLst/>
          </a:prstGeom>
        </p:spPr>
      </p:pic>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0105" y="4910293"/>
            <a:ext cx="2377672" cy="1699200"/>
          </a:xfrm>
          <a:prstGeom prst="rect">
            <a:avLst/>
          </a:prstGeom>
        </p:spPr>
      </p:pic>
      <p:sp>
        <p:nvSpPr>
          <p:cNvPr id="5" name="CuadroTexto 4"/>
          <p:cNvSpPr txBox="1"/>
          <p:nvPr/>
        </p:nvSpPr>
        <p:spPr>
          <a:xfrm>
            <a:off x="5255034" y="1308461"/>
            <a:ext cx="2362831" cy="3416320"/>
          </a:xfrm>
          <a:prstGeom prst="rect">
            <a:avLst/>
          </a:prstGeom>
          <a:noFill/>
        </p:spPr>
        <p:txBody>
          <a:bodyPr wrap="square" rtlCol="0">
            <a:spAutoFit/>
          </a:bodyPr>
          <a:lstStyle/>
          <a:p>
            <a:pPr algn="ctr"/>
            <a:r>
              <a:rPr lang="es-ES" dirty="0">
                <a:solidFill>
                  <a:schemeClr val="bg1"/>
                </a:solidFill>
              </a:rPr>
              <a:t>La herramienta se  adapta automáticamente tanto a la tipología de edificio, cómo a la actuación que se contempla modificando los criterios, las metodologías de cálculo y sus valores de referencia.</a:t>
            </a:r>
          </a:p>
        </p:txBody>
      </p:sp>
      <p:sp>
        <p:nvSpPr>
          <p:cNvPr id="8" name="Rectángulo 7"/>
          <p:cNvSpPr/>
          <p:nvPr/>
        </p:nvSpPr>
        <p:spPr>
          <a:xfrm>
            <a:off x="1475656" y="1268760"/>
            <a:ext cx="3528392" cy="455929"/>
          </a:xfrm>
          <a:prstGeom prst="rect">
            <a:avLst/>
          </a:prstGeom>
          <a:solidFill>
            <a:srgbClr val="A8B700">
              <a:alpha val="50000"/>
            </a:srgbClr>
          </a:solidFill>
          <a:ln w="254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1475656" y="1724689"/>
            <a:ext cx="3528392" cy="1344271"/>
          </a:xfrm>
          <a:prstGeom prst="rect">
            <a:avLst/>
          </a:prstGeom>
          <a:noFill/>
          <a:ln>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p:cNvSpPr/>
          <p:nvPr/>
        </p:nvSpPr>
        <p:spPr>
          <a:xfrm>
            <a:off x="1475656" y="3284984"/>
            <a:ext cx="3528392" cy="455929"/>
          </a:xfrm>
          <a:prstGeom prst="rect">
            <a:avLst/>
          </a:prstGeom>
          <a:solidFill>
            <a:srgbClr val="A8B700">
              <a:alpha val="50000"/>
            </a:srgbClr>
          </a:solidFill>
          <a:ln w="254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p:cNvSpPr/>
          <p:nvPr/>
        </p:nvSpPr>
        <p:spPr>
          <a:xfrm>
            <a:off x="1475656" y="3740913"/>
            <a:ext cx="3528392" cy="944167"/>
          </a:xfrm>
          <a:prstGeom prst="rect">
            <a:avLst/>
          </a:prstGeom>
          <a:noFill/>
          <a:ln>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27"/>
          <p:cNvSpPr>
            <a:spLocks noChangeArrowheads="1"/>
          </p:cNvSpPr>
          <p:nvPr/>
        </p:nvSpPr>
        <p:spPr bwMode="auto">
          <a:xfrm>
            <a:off x="357158" y="857232"/>
            <a:ext cx="7993063" cy="609600"/>
          </a:xfrm>
          <a:prstGeom prst="rect">
            <a:avLst/>
          </a:prstGeom>
          <a:noFill/>
          <a:ln w="9525">
            <a:noFill/>
            <a:miter lim="800000"/>
            <a:headEnd/>
            <a:tailEnd/>
          </a:ln>
        </p:spPr>
        <p:txBody>
          <a:bodyPr lIns="90487" tIns="44450" rIns="90487" bIns="44450" anchor="ctr"/>
          <a:lstStyle/>
          <a:p>
            <a:pPr eaLnBrk="1" hangingPunct="1"/>
            <a:endParaRPr lang="es-ES" sz="2800" b="1" dirty="0"/>
          </a:p>
        </p:txBody>
      </p:sp>
      <p:sp>
        <p:nvSpPr>
          <p:cNvPr id="7" name="6 Título"/>
          <p:cNvSpPr>
            <a:spLocks noGrp="1"/>
          </p:cNvSpPr>
          <p:nvPr>
            <p:ph type="title"/>
          </p:nvPr>
        </p:nvSpPr>
        <p:spPr/>
        <p:txBody>
          <a:bodyPr/>
          <a:lstStyle/>
          <a:p>
            <a:r>
              <a:rPr lang="es-ES" dirty="0"/>
              <a:t>Novedades</a:t>
            </a:r>
          </a:p>
        </p:txBody>
      </p:sp>
      <p:sp>
        <p:nvSpPr>
          <p:cNvPr id="12" name="Rectangle 2"/>
          <p:cNvSpPr txBox="1">
            <a:spLocks noChangeArrowheads="1"/>
          </p:cNvSpPr>
          <p:nvPr/>
        </p:nvSpPr>
        <p:spPr>
          <a:xfrm rot="16200000">
            <a:off x="-1512677" y="2528900"/>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Novedades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grpSp>
        <p:nvGrpSpPr>
          <p:cNvPr id="8" name="21 Grupo"/>
          <p:cNvGrpSpPr/>
          <p:nvPr/>
        </p:nvGrpSpPr>
        <p:grpSpPr>
          <a:xfrm>
            <a:off x="1534078" y="1395228"/>
            <a:ext cx="6469348" cy="5227942"/>
            <a:chOff x="-22365" y="1091656"/>
            <a:chExt cx="5619020" cy="5809495"/>
          </a:xfrm>
        </p:grpSpPr>
        <p:pic>
          <p:nvPicPr>
            <p:cNvPr id="9" name="Picture 6" descr="http://lyndahaviland.com/wp-content/uploads/2009/07/post-it-note.jpg"/>
            <p:cNvPicPr>
              <a:picLocks noChangeAspect="1" noChangeArrowheads="1"/>
            </p:cNvPicPr>
            <p:nvPr/>
          </p:nvPicPr>
          <p:blipFill>
            <a:blip r:embed="rId3" cstate="print"/>
            <a:srcRect/>
            <a:stretch>
              <a:fillRect/>
            </a:stretch>
          </p:blipFill>
          <p:spPr bwMode="auto">
            <a:xfrm>
              <a:off x="-22365" y="1091656"/>
              <a:ext cx="5619020" cy="5809495"/>
            </a:xfrm>
            <a:prstGeom prst="rect">
              <a:avLst/>
            </a:prstGeom>
            <a:noFill/>
          </p:spPr>
        </p:pic>
        <p:sp>
          <p:nvSpPr>
            <p:cNvPr id="10" name="19 Rectángulo"/>
            <p:cNvSpPr/>
            <p:nvPr/>
          </p:nvSpPr>
          <p:spPr>
            <a:xfrm rot="21403802">
              <a:off x="826092" y="1839379"/>
              <a:ext cx="4205757" cy="4972875"/>
            </a:xfrm>
            <a:prstGeom prst="rect">
              <a:avLst/>
            </a:prstGeom>
          </p:spPr>
          <p:txBody>
            <a:bodyPr wrap="square">
              <a:spAutoFit/>
            </a:bodyPr>
            <a:lstStyle/>
            <a:p>
              <a:pPr marL="479425" indent="-479425">
                <a:lnSpc>
                  <a:spcPct val="80000"/>
                </a:lnSpc>
                <a:spcBef>
                  <a:spcPct val="40000"/>
                </a:spcBef>
                <a:spcAft>
                  <a:spcPts val="1200"/>
                </a:spcAft>
                <a:buClr>
                  <a:schemeClr val="tx1"/>
                </a:buClr>
                <a:buSzPct val="75000"/>
                <a:buFont typeface="Wingdings" pitchFamily="2" charset="2"/>
                <a:buChar char="ü"/>
                <a:tabLst>
                  <a:tab pos="669925" algn="l"/>
                </a:tabLst>
              </a:pPr>
              <a:r>
                <a:rPr lang="es-ES" altLang="ja-JP" sz="3200" dirty="0">
                  <a:ea typeface="ＭＳ Ｐゴシック" charset="-128"/>
                </a:rPr>
                <a:t>Ayudas al diseño con la posibilidad de realizar una Pre-evaluación</a:t>
              </a:r>
            </a:p>
            <a:p>
              <a:pPr marL="479425" indent="-479425">
                <a:lnSpc>
                  <a:spcPct val="80000"/>
                </a:lnSpc>
                <a:spcBef>
                  <a:spcPct val="40000"/>
                </a:spcBef>
                <a:spcAft>
                  <a:spcPts val="1200"/>
                </a:spcAft>
                <a:buClr>
                  <a:schemeClr val="tx1"/>
                </a:buClr>
                <a:buSzPct val="75000"/>
                <a:buFont typeface="Wingdings" pitchFamily="2" charset="2"/>
                <a:buChar char="ü"/>
                <a:tabLst>
                  <a:tab pos="669925" algn="l"/>
                </a:tabLst>
              </a:pPr>
              <a:r>
                <a:rPr lang="es-ES" altLang="ja-JP" sz="3200" dirty="0">
                  <a:ea typeface="ＭＳ Ｐゴシック" charset="-128"/>
                </a:rPr>
                <a:t>Los resultados se ofrecen en tres informes que abarcan un resumen de los resultados obtenidos tanto por criterios, áreas o impactos. </a:t>
              </a:r>
            </a:p>
            <a:p>
              <a:pPr>
                <a:lnSpc>
                  <a:spcPct val="80000"/>
                </a:lnSpc>
                <a:spcBef>
                  <a:spcPct val="40000"/>
                </a:spcBef>
                <a:spcAft>
                  <a:spcPts val="1200"/>
                </a:spcAft>
                <a:buClr>
                  <a:schemeClr val="tx1"/>
                </a:buClr>
                <a:buSzPct val="75000"/>
                <a:tabLst>
                  <a:tab pos="669925" algn="l"/>
                </a:tabLst>
              </a:pPr>
              <a:endParaRPr lang="es-ES" altLang="ja-JP" dirty="0">
                <a:solidFill>
                  <a:srgbClr val="FF0000"/>
                </a:solidFill>
                <a:ea typeface="ＭＳ Ｐゴシック" charset="-128"/>
              </a:endParaRPr>
            </a:p>
          </p:txBody>
        </p:sp>
      </p:grpSp>
      <p:pic>
        <p:nvPicPr>
          <p:cNvPr id="16" name="Picture 2" descr="C:\Users\comercial\Desktop\Logo VERDE 2016.jpg"/>
          <p:cNvPicPr>
            <a:picLocks noChangeAspect="1" noChangeArrowheads="1"/>
          </p:cNvPicPr>
          <p:nvPr/>
        </p:nvPicPr>
        <p:blipFill>
          <a:blip r:embed="rId4" cstate="print"/>
          <a:srcRect/>
          <a:stretch>
            <a:fillRect/>
          </a:stretch>
        </p:blipFill>
        <p:spPr bwMode="auto">
          <a:xfrm>
            <a:off x="126960" y="6138017"/>
            <a:ext cx="2355476" cy="720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27"/>
          <p:cNvSpPr>
            <a:spLocks noChangeArrowheads="1"/>
          </p:cNvSpPr>
          <p:nvPr/>
        </p:nvSpPr>
        <p:spPr bwMode="auto">
          <a:xfrm>
            <a:off x="357158" y="857232"/>
            <a:ext cx="7993063" cy="609600"/>
          </a:xfrm>
          <a:prstGeom prst="rect">
            <a:avLst/>
          </a:prstGeom>
          <a:noFill/>
          <a:ln w="9525">
            <a:noFill/>
            <a:miter lim="800000"/>
            <a:headEnd/>
            <a:tailEnd/>
          </a:ln>
        </p:spPr>
        <p:txBody>
          <a:bodyPr lIns="90487" tIns="44450" rIns="90487" bIns="44450" anchor="ctr"/>
          <a:lstStyle/>
          <a:p>
            <a:pPr eaLnBrk="1" hangingPunct="1"/>
            <a:endParaRPr lang="es-ES" sz="2800" b="1" dirty="0"/>
          </a:p>
        </p:txBody>
      </p:sp>
      <p:sp>
        <p:nvSpPr>
          <p:cNvPr id="7" name="6 Título"/>
          <p:cNvSpPr>
            <a:spLocks noGrp="1"/>
          </p:cNvSpPr>
          <p:nvPr>
            <p:ph type="title"/>
          </p:nvPr>
        </p:nvSpPr>
        <p:spPr/>
        <p:txBody>
          <a:bodyPr/>
          <a:lstStyle/>
          <a:p>
            <a:r>
              <a:rPr lang="es-ES" sz="4000" dirty="0"/>
              <a:t>Pre-evaluación</a:t>
            </a:r>
          </a:p>
        </p:txBody>
      </p:sp>
      <p:sp>
        <p:nvSpPr>
          <p:cNvPr id="12" name="Rectangle 2"/>
          <p:cNvSpPr txBox="1">
            <a:spLocks noChangeArrowheads="1"/>
          </p:cNvSpPr>
          <p:nvPr/>
        </p:nvSpPr>
        <p:spPr>
          <a:xfrm rot="16200000">
            <a:off x="-1512677" y="2528900"/>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Novedades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2915815" y="4089175"/>
            <a:ext cx="6196933" cy="2616483"/>
          </a:xfrm>
          <a:prstGeom prst="rect">
            <a:avLst/>
          </a:prstGeom>
          <a:solidFill>
            <a:schemeClr val="bg1"/>
          </a:solidFill>
          <a:ln>
            <a:noFill/>
          </a:ln>
        </p:spPr>
      </p:pic>
      <p:sp>
        <p:nvSpPr>
          <p:cNvPr id="15" name="6 Marcador de contenido"/>
          <p:cNvSpPr txBox="1">
            <a:spLocks/>
          </p:cNvSpPr>
          <p:nvPr/>
        </p:nvSpPr>
        <p:spPr>
          <a:xfrm>
            <a:off x="971600" y="1124744"/>
            <a:ext cx="7920880" cy="2448272"/>
          </a:xfrm>
          <a:prstGeom prst="rect">
            <a:avLst/>
          </a:prstGeom>
        </p:spPr>
        <p:txBody>
          <a:bodyPr vert="horz" lIns="91440" tIns="45720" rIns="91440" bIns="45720" rtlCol="0">
            <a:noAutofit/>
          </a:bodyPr>
          <a:lstStyle>
            <a:lvl1pPr marL="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nSpc>
                <a:spcPct val="105000"/>
              </a:lnSpc>
              <a:spcBef>
                <a:spcPts val="300"/>
              </a:spcBef>
              <a:spcAft>
                <a:spcPts val="300"/>
              </a:spcAft>
              <a:buNone/>
            </a:pPr>
            <a:r>
              <a:rPr lang="es-ES" sz="1600" dirty="0"/>
              <a:t>Esta hoja se presenta como una herramienta previa al proceso de evaluación final. Se completa indicando, para cada uno de los requisitos aplicables a cada criterio:</a:t>
            </a:r>
          </a:p>
          <a:p>
            <a:pPr lvl="1" indent="0">
              <a:lnSpc>
                <a:spcPct val="105000"/>
              </a:lnSpc>
              <a:spcBef>
                <a:spcPts val="300"/>
              </a:spcBef>
              <a:spcAft>
                <a:spcPts val="300"/>
              </a:spcAft>
              <a:buNone/>
            </a:pPr>
            <a:r>
              <a:rPr lang="es-ES_tradnl" sz="1600" b="1" dirty="0"/>
              <a:t>Seguro (S):</a:t>
            </a:r>
            <a:r>
              <a:rPr lang="es-ES_tradnl" sz="1600" dirty="0"/>
              <a:t> Cuando en el análisis previo se considera que el criterio puede ser cumplido sin lugar a dudas.</a:t>
            </a:r>
            <a:endParaRPr lang="es-ES" sz="1600" dirty="0"/>
          </a:p>
          <a:p>
            <a:pPr lvl="1" indent="0">
              <a:lnSpc>
                <a:spcPct val="105000"/>
              </a:lnSpc>
              <a:spcBef>
                <a:spcPts val="300"/>
              </a:spcBef>
              <a:spcAft>
                <a:spcPts val="300"/>
              </a:spcAft>
              <a:buNone/>
            </a:pPr>
            <a:r>
              <a:rPr lang="es-ES_tradnl" sz="1600" b="1" dirty="0"/>
              <a:t>Probable (P):</a:t>
            </a:r>
            <a:r>
              <a:rPr lang="es-ES_tradnl" sz="1600" dirty="0"/>
              <a:t> El análisis previo indica que el criterio puede ser cumplido, pero se alberga alguna duda. </a:t>
            </a:r>
            <a:endParaRPr lang="es-ES" sz="1600" dirty="0"/>
          </a:p>
          <a:p>
            <a:pPr lvl="1" indent="0">
              <a:lnSpc>
                <a:spcPct val="105000"/>
              </a:lnSpc>
              <a:spcBef>
                <a:spcPts val="300"/>
              </a:spcBef>
              <a:spcAft>
                <a:spcPts val="300"/>
              </a:spcAft>
              <a:buNone/>
            </a:pPr>
            <a:r>
              <a:rPr lang="es-ES_tradnl" sz="1600" b="1" dirty="0"/>
              <a:t>Dudoso (D):</a:t>
            </a:r>
            <a:r>
              <a:rPr lang="es-ES_tradnl" sz="1600" dirty="0"/>
              <a:t> La consecución del criterio depende de modificaciones del proyecto o condiciones ajenas a la voluntad del promotor.</a:t>
            </a:r>
            <a:endParaRPr lang="es-ES" sz="1600" dirty="0"/>
          </a:p>
          <a:p>
            <a:pPr lvl="1" indent="0">
              <a:lnSpc>
                <a:spcPct val="105000"/>
              </a:lnSpc>
              <a:spcBef>
                <a:spcPts val="300"/>
              </a:spcBef>
              <a:spcAft>
                <a:spcPts val="300"/>
              </a:spcAft>
              <a:buNone/>
            </a:pPr>
            <a:r>
              <a:rPr lang="es-ES_tradnl" sz="1600" b="1" dirty="0"/>
              <a:t>No cumple (N):</a:t>
            </a:r>
            <a:r>
              <a:rPr lang="es-ES_tradnl" sz="1600" dirty="0"/>
              <a:t> Cuando el cumplimiento del criterio no es alcanzable o requiere de unos esfuerzos que superan los posibles beneficios a obtener.</a:t>
            </a:r>
            <a:endParaRPr lang="es-ES" sz="1600" dirty="0"/>
          </a:p>
        </p:txBody>
      </p:sp>
      <p:pic>
        <p:nvPicPr>
          <p:cNvPr id="16" name="Picture 2" descr="C:\Users\comercial\Desktop\Logo VERDE 2016.jpg"/>
          <p:cNvPicPr>
            <a:picLocks noChangeAspect="1" noChangeArrowheads="1"/>
          </p:cNvPicPr>
          <p:nvPr/>
        </p:nvPicPr>
        <p:blipFill>
          <a:blip r:embed="rId4" cstate="print"/>
          <a:srcRect/>
          <a:stretch>
            <a:fillRect/>
          </a:stretch>
        </p:blipFill>
        <p:spPr bwMode="auto">
          <a:xfrm>
            <a:off x="126960" y="6138017"/>
            <a:ext cx="2355476" cy="720000"/>
          </a:xfrm>
          <a:prstGeom prst="rect">
            <a:avLst/>
          </a:prstGeom>
          <a:noFill/>
        </p:spPr>
      </p:pic>
    </p:spTree>
    <p:extLst>
      <p:ext uri="{BB962C8B-B14F-4D97-AF65-F5344CB8AC3E}">
        <p14:creationId xmlns:p14="http://schemas.microsoft.com/office/powerpoint/2010/main" val="415285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sz="4000" dirty="0"/>
              <a:t>Ayuda al diseño</a:t>
            </a:r>
          </a:p>
        </p:txBody>
      </p:sp>
      <p:sp>
        <p:nvSpPr>
          <p:cNvPr id="12" name="Rectangle 2"/>
          <p:cNvSpPr txBox="1">
            <a:spLocks noChangeArrowheads="1"/>
          </p:cNvSpPr>
          <p:nvPr/>
        </p:nvSpPr>
        <p:spPr>
          <a:xfrm rot="16200000">
            <a:off x="-1512677" y="2528900"/>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Novedades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sp>
        <p:nvSpPr>
          <p:cNvPr id="15" name="6 Marcador de contenido"/>
          <p:cNvSpPr txBox="1">
            <a:spLocks/>
          </p:cNvSpPr>
          <p:nvPr/>
        </p:nvSpPr>
        <p:spPr>
          <a:xfrm>
            <a:off x="971599" y="1847392"/>
            <a:ext cx="7920880" cy="1080120"/>
          </a:xfrm>
          <a:prstGeom prst="rect">
            <a:avLst/>
          </a:prstGeom>
        </p:spPr>
        <p:txBody>
          <a:bodyPr vert="horz" lIns="91440" tIns="45720" rIns="91440" bIns="45720" rtlCol="0">
            <a:normAutofit/>
          </a:bodyPr>
          <a:lstStyle>
            <a:lvl1pPr marL="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05000"/>
              </a:lnSpc>
              <a:spcBef>
                <a:spcPts val="300"/>
              </a:spcBef>
              <a:spcAft>
                <a:spcPts val="300"/>
              </a:spcAft>
              <a:buNone/>
            </a:pPr>
            <a:r>
              <a:rPr lang="es-ES" sz="1800" dirty="0"/>
              <a:t>Al final de la hoja se da el resultado de cada una de las opciones (S, P, D, N) y, en función de ellos, el EA podrá establecer qué estrategias son claves para mejorar el comportamiento del edificio. </a:t>
            </a:r>
          </a:p>
          <a:p>
            <a:endParaRPr lang="es-ES" dirty="0"/>
          </a:p>
          <a:p>
            <a:endParaRPr lang="es-ES" dirty="0"/>
          </a:p>
          <a:p>
            <a:endParaRPr lang="es-ES" dirty="0"/>
          </a:p>
          <a:p>
            <a:pPr indent="0">
              <a:buFont typeface="Arial" pitchFamily="34" charset="0"/>
              <a:buNone/>
            </a:pPr>
            <a:endParaRPr lang="es-ES" dirty="0"/>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1168521" y="3445022"/>
            <a:ext cx="7527035" cy="2016224"/>
          </a:xfrm>
          <a:prstGeom prst="rect">
            <a:avLst/>
          </a:prstGeom>
          <a:noFill/>
          <a:ln>
            <a:noFill/>
          </a:ln>
        </p:spPr>
      </p:pic>
      <p:pic>
        <p:nvPicPr>
          <p:cNvPr id="14" name="Picture 2" descr="C:\Users\comercial\Desktop\Logo VERDE 2016.jpg"/>
          <p:cNvPicPr>
            <a:picLocks noChangeAspect="1" noChangeArrowheads="1"/>
          </p:cNvPicPr>
          <p:nvPr/>
        </p:nvPicPr>
        <p:blipFill>
          <a:blip r:embed="rId4" cstate="print"/>
          <a:srcRect/>
          <a:stretch>
            <a:fillRect/>
          </a:stretch>
        </p:blipFill>
        <p:spPr bwMode="auto">
          <a:xfrm>
            <a:off x="126960" y="6138017"/>
            <a:ext cx="2355476" cy="720000"/>
          </a:xfrm>
          <a:prstGeom prst="rect">
            <a:avLst/>
          </a:prstGeom>
          <a:noFill/>
        </p:spPr>
      </p:pic>
    </p:spTree>
    <p:extLst>
      <p:ext uri="{BB962C8B-B14F-4D97-AF65-F5344CB8AC3E}">
        <p14:creationId xmlns:p14="http://schemas.microsoft.com/office/powerpoint/2010/main" val="102325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1024506" y="1412777"/>
            <a:ext cx="7867974" cy="434616"/>
          </a:xfrm>
          <a:prstGeom prst="rect">
            <a:avLst/>
          </a:prstGeom>
          <a:solidFill>
            <a:srgbClr val="A8B700">
              <a:alpha val="50000"/>
            </a:srgbClr>
          </a:solidFill>
          <a:ln w="25400">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1027"/>
          <p:cNvSpPr>
            <a:spLocks noChangeArrowheads="1"/>
          </p:cNvSpPr>
          <p:nvPr/>
        </p:nvSpPr>
        <p:spPr bwMode="auto">
          <a:xfrm>
            <a:off x="357158" y="857232"/>
            <a:ext cx="7993063" cy="609600"/>
          </a:xfrm>
          <a:prstGeom prst="rect">
            <a:avLst/>
          </a:prstGeom>
          <a:noFill/>
          <a:ln w="9525">
            <a:noFill/>
            <a:miter lim="800000"/>
            <a:headEnd/>
            <a:tailEnd/>
          </a:ln>
        </p:spPr>
        <p:txBody>
          <a:bodyPr lIns="90487" tIns="44450" rIns="90487" bIns="44450" anchor="ctr"/>
          <a:lstStyle/>
          <a:p>
            <a:pPr eaLnBrk="1" hangingPunct="1"/>
            <a:endParaRPr lang="es-ES" sz="2800" b="1" dirty="0"/>
          </a:p>
        </p:txBody>
      </p:sp>
      <p:sp>
        <p:nvSpPr>
          <p:cNvPr id="7" name="6 Título"/>
          <p:cNvSpPr>
            <a:spLocks noGrp="1"/>
          </p:cNvSpPr>
          <p:nvPr>
            <p:ph type="title"/>
          </p:nvPr>
        </p:nvSpPr>
        <p:spPr/>
        <p:txBody>
          <a:bodyPr/>
          <a:lstStyle/>
          <a:p>
            <a:r>
              <a:rPr lang="es-ES" sz="4000" dirty="0"/>
              <a:t>Hojas de resultados</a:t>
            </a:r>
          </a:p>
        </p:txBody>
      </p:sp>
      <p:sp>
        <p:nvSpPr>
          <p:cNvPr id="12" name="Rectangle 2"/>
          <p:cNvSpPr txBox="1">
            <a:spLocks noChangeArrowheads="1"/>
          </p:cNvSpPr>
          <p:nvPr/>
        </p:nvSpPr>
        <p:spPr>
          <a:xfrm rot="16200000">
            <a:off x="-1512677" y="2528900"/>
            <a:ext cx="4104456" cy="432048"/>
          </a:xfrm>
          <a:prstGeom prst="rect">
            <a:avLst/>
          </a:prstGeom>
          <a:noFill/>
        </p:spPr>
        <p:txBody>
          <a:bodyPr vert="horz" lIns="90487" tIns="44450" rIns="90487" bIns="44450" rtlCol="0">
            <a:noAutofit/>
          </a:bodyPr>
          <a:lstStyle/>
          <a:p>
            <a:pPr marL="479425" indent="-479425">
              <a:lnSpc>
                <a:spcPct val="90000"/>
              </a:lnSpc>
              <a:spcBef>
                <a:spcPct val="40000"/>
              </a:spcBef>
              <a:buClr>
                <a:schemeClr val="tx1"/>
              </a:buClr>
              <a:buSzPct val="75000"/>
              <a:tabLst>
                <a:tab pos="669925" algn="l"/>
              </a:tabLst>
            </a:pPr>
            <a:r>
              <a:rPr lang="es-ES" b="1" dirty="0">
                <a:solidFill>
                  <a:schemeClr val="bg1"/>
                </a:solidFill>
              </a:rPr>
              <a:t>Verde Res v.1 </a:t>
            </a:r>
            <a:r>
              <a:rPr lang="el-GR" b="1" dirty="0">
                <a:solidFill>
                  <a:schemeClr val="bg1"/>
                </a:solidFill>
              </a:rPr>
              <a:t>Ω</a:t>
            </a:r>
            <a:r>
              <a:rPr lang="es-ES" b="1" dirty="0"/>
              <a:t> </a:t>
            </a:r>
            <a:r>
              <a:rPr lang="es-ES" b="1" dirty="0">
                <a:solidFill>
                  <a:srgbClr val="6D6D6F"/>
                </a:solidFill>
              </a:rPr>
              <a:t>Novedades</a:t>
            </a:r>
            <a:endParaRPr kumimoji="0" lang="es-ES_tradnl" altLang="ja-JP" b="0" i="0" u="none" strike="noStrike" kern="1200" cap="none" spc="0" normalizeH="0" baseline="0" noProof="0" dirty="0">
              <a:ln>
                <a:noFill/>
              </a:ln>
              <a:solidFill>
                <a:schemeClr val="tx1"/>
              </a:solidFill>
              <a:effectLst/>
              <a:uLnTx/>
              <a:uFillTx/>
              <a:ea typeface="ＭＳ Ｐゴシック" charset="-128"/>
              <a:cs typeface="+mn-cs"/>
            </a:endParaRPr>
          </a:p>
        </p:txBody>
      </p:sp>
      <p:sp>
        <p:nvSpPr>
          <p:cNvPr id="15" name="6 Marcador de contenido"/>
          <p:cNvSpPr txBox="1">
            <a:spLocks/>
          </p:cNvSpPr>
          <p:nvPr/>
        </p:nvSpPr>
        <p:spPr>
          <a:xfrm>
            <a:off x="971600" y="1412776"/>
            <a:ext cx="7920880" cy="4752528"/>
          </a:xfrm>
          <a:prstGeom prst="rect">
            <a:avLst/>
          </a:prstGeom>
        </p:spPr>
        <p:txBody>
          <a:bodyPr vert="horz" lIns="91440" tIns="45720" rIns="91440" bIns="45720" rtlCol="0">
            <a:normAutofit/>
          </a:bodyPr>
          <a:lstStyle>
            <a:lvl1pPr marL="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spcAft>
                <a:spcPts val="1800"/>
              </a:spcAft>
              <a:buNone/>
            </a:pPr>
            <a:r>
              <a:rPr lang="es-ES" sz="2000" dirty="0"/>
              <a:t>Informes de resultados habilitados en VERDE v 1.</a:t>
            </a:r>
            <a:r>
              <a:rPr lang="es-ES" sz="2000" dirty="0">
                <a:latin typeface="Symbol" panose="05050102010706020507" pitchFamily="18" charset="2"/>
              </a:rPr>
              <a:t>W</a:t>
            </a:r>
          </a:p>
          <a:p>
            <a:pPr lvl="1">
              <a:lnSpc>
                <a:spcPct val="105000"/>
              </a:lnSpc>
              <a:spcBef>
                <a:spcPts val="600"/>
              </a:spcBef>
              <a:spcAft>
                <a:spcPts val="600"/>
              </a:spcAft>
              <a:buFont typeface="Arial" panose="020B0604020202020204" pitchFamily="34" charset="0"/>
              <a:buChar char="•"/>
            </a:pPr>
            <a:r>
              <a:rPr lang="es-ES" sz="2000" b="1" dirty="0"/>
              <a:t>Informe de resultados: </a:t>
            </a:r>
            <a:r>
              <a:rPr lang="es-ES" sz="2000" dirty="0"/>
              <a:t>Se indica el número de hojas obtenidos y la valoración por áreas y por criterios</a:t>
            </a:r>
          </a:p>
          <a:p>
            <a:pPr lvl="1">
              <a:lnSpc>
                <a:spcPct val="105000"/>
              </a:lnSpc>
              <a:spcBef>
                <a:spcPts val="600"/>
              </a:spcBef>
              <a:spcAft>
                <a:spcPts val="600"/>
              </a:spcAft>
              <a:buFont typeface="Arial" panose="020B0604020202020204" pitchFamily="34" charset="0"/>
              <a:buChar char="•"/>
            </a:pPr>
            <a:r>
              <a:rPr lang="es-ES" sz="2000" b="1" dirty="0"/>
              <a:t>Resultados por impactos: </a:t>
            </a:r>
            <a:r>
              <a:rPr lang="es-ES" sz="2000" dirty="0"/>
              <a:t>Donde se explica la valoración obtenida para los impactos evaluados.</a:t>
            </a:r>
          </a:p>
          <a:p>
            <a:pPr lvl="1">
              <a:lnSpc>
                <a:spcPct val="105000"/>
              </a:lnSpc>
              <a:spcBef>
                <a:spcPts val="600"/>
              </a:spcBef>
              <a:spcAft>
                <a:spcPts val="600"/>
              </a:spcAft>
              <a:buFont typeface="Arial" panose="020B0604020202020204" pitchFamily="34" charset="0"/>
              <a:buChar char="•"/>
            </a:pPr>
            <a:r>
              <a:rPr lang="es-ES" sz="2000" b="1" dirty="0"/>
              <a:t>Indicadores: </a:t>
            </a:r>
            <a:r>
              <a:rPr lang="es-ES" sz="2000" dirty="0"/>
              <a:t>En esta pestaña se presentan los valores cuantitativos de los indicadores evaluados.</a:t>
            </a:r>
          </a:p>
          <a:p>
            <a:endParaRPr lang="es-ES" dirty="0"/>
          </a:p>
          <a:p>
            <a:endParaRPr lang="es-ES" dirty="0"/>
          </a:p>
          <a:p>
            <a:pPr indent="0">
              <a:buFont typeface="Arial" pitchFamily="34" charset="0"/>
              <a:buNone/>
            </a:pPr>
            <a:endParaRPr lang="es-ES" dirty="0"/>
          </a:p>
        </p:txBody>
      </p:sp>
      <p:pic>
        <p:nvPicPr>
          <p:cNvPr id="10" name="Picture 2" descr="C:\Users\comercial\Desktop\Logo VERDE 2016.jpg"/>
          <p:cNvPicPr>
            <a:picLocks noChangeAspect="1" noChangeArrowheads="1"/>
          </p:cNvPicPr>
          <p:nvPr/>
        </p:nvPicPr>
        <p:blipFill>
          <a:blip r:embed="rId3" cstate="print"/>
          <a:srcRect/>
          <a:stretch>
            <a:fillRect/>
          </a:stretch>
        </p:blipFill>
        <p:spPr bwMode="auto">
          <a:xfrm>
            <a:off x="126960" y="6138017"/>
            <a:ext cx="2355476" cy="720000"/>
          </a:xfrm>
          <a:prstGeom prst="rect">
            <a:avLst/>
          </a:prstGeom>
          <a:noFill/>
        </p:spPr>
      </p:pic>
      <p:sp>
        <p:nvSpPr>
          <p:cNvPr id="16" name="Rectángulo 15"/>
          <p:cNvSpPr/>
          <p:nvPr/>
        </p:nvSpPr>
        <p:spPr>
          <a:xfrm>
            <a:off x="1024506" y="2018336"/>
            <a:ext cx="7867974" cy="2346768"/>
          </a:xfrm>
          <a:prstGeom prst="rect">
            <a:avLst/>
          </a:prstGeom>
          <a:noFill/>
          <a:ln>
            <a:solidFill>
              <a:srgbClr val="A8B7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478098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8402</TotalTime>
  <Words>1205</Words>
  <Application>Microsoft Office PowerPoint</Application>
  <PresentationFormat>Presentación en pantalla (4:3)</PresentationFormat>
  <Paragraphs>209</Paragraphs>
  <Slides>23</Slides>
  <Notes>12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MS PGothic</vt:lpstr>
      <vt:lpstr>Arial</vt:lpstr>
      <vt:lpstr>Arial Narrow</vt:lpstr>
      <vt:lpstr>Calibri</vt:lpstr>
      <vt:lpstr>Courier New</vt:lpstr>
      <vt:lpstr>HelveticaNeueLT Std Lt</vt:lpstr>
      <vt:lpstr>Symbol</vt:lpstr>
      <vt:lpstr>Verdana</vt:lpstr>
      <vt:lpstr>Wingdings</vt:lpstr>
      <vt:lpstr>Tema de Office</vt:lpstr>
      <vt:lpstr>Presentación de PowerPoint</vt:lpstr>
      <vt:lpstr>Presentación de PowerPoint</vt:lpstr>
      <vt:lpstr>¿Qué objetivos persigue?</vt:lpstr>
      <vt:lpstr>¿Qué objetivos persigue?</vt:lpstr>
      <vt:lpstr>      Alcance de la herramienta</vt:lpstr>
      <vt:lpstr>Novedades</vt:lpstr>
      <vt:lpstr>Pre-evaluación</vt:lpstr>
      <vt:lpstr>Ayuda al diseño</vt:lpstr>
      <vt:lpstr>Hojas de resultados</vt:lpstr>
      <vt:lpstr>Informe de resultados</vt:lpstr>
      <vt:lpstr>Resultados por impactos</vt:lpstr>
      <vt:lpstr>Indicadores</vt:lpstr>
      <vt:lpstr>Areas</vt:lpstr>
      <vt:lpstr>Herramienta</vt:lpstr>
      <vt:lpstr>Protocolo Certificación</vt:lpstr>
      <vt:lpstr>Protocolo Certificación</vt:lpstr>
      <vt:lpstr>Protocolo Certificación</vt:lpstr>
      <vt:lpstr>Tarifas</vt:lpstr>
      <vt:lpstr>Tarifas</vt:lpstr>
      <vt:lpstr>Placa</vt:lpstr>
      <vt:lpstr>Presentación Documentos</vt:lpstr>
      <vt:lpstr>Presentación Documentos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Secretario Técnico</dc:creator>
  <cp:lastModifiedBy>GREEN BUILDING COUNCIL ESPANA</cp:lastModifiedBy>
  <cp:revision>327</cp:revision>
  <dcterms:created xsi:type="dcterms:W3CDTF">2010-10-01T09:10:52Z</dcterms:created>
  <dcterms:modified xsi:type="dcterms:W3CDTF">2017-05-18T10:09:04Z</dcterms:modified>
</cp:coreProperties>
</file>